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7" r:id="rId6"/>
    <p:sldId id="276" r:id="rId7"/>
    <p:sldId id="275" r:id="rId8"/>
    <p:sldId id="274" r:id="rId9"/>
    <p:sldId id="273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97898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04622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9626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418428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18079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18124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01400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83972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68328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8821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5657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4EAC-15D4-4FC5-B3A1-FE17D2850645}" type="datetimeFigureOut">
              <a:rPr lang="es-CL" smtClean="0"/>
              <a:pPr/>
              <a:t>08-04-2015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C3325-459F-416B-A249-FF3DACE673AD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09749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>
                <a:latin typeface="Times New Roman" pitchFamily="18" charset="0"/>
                <a:cs typeface="Times New Roman" pitchFamily="18" charset="0"/>
              </a:rPr>
              <a:t>RIESGOS MINEROS</a:t>
            </a:r>
            <a:endParaRPr lang="es-C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L" dirty="0" smtClean="0"/>
          </a:p>
          <a:p>
            <a:r>
              <a:rPr lang="es-CL" dirty="0" smtClean="0">
                <a:solidFill>
                  <a:srgbClr val="FF0000"/>
                </a:solidFill>
              </a:rPr>
              <a:t>TNS en MINAS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07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057400" y="1066800"/>
            <a:ext cx="3753335" cy="656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400"/>
              </a:lnSpc>
              <a:defRPr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ACCIONES INSEGURAS/SUBESTÁNDARES</a:t>
            </a:r>
            <a:endParaRPr lang="es-ES_tradnl" altLang="es-ES_tradnl" sz="2400" dirty="0">
              <a:solidFill>
                <a:srgbClr val="006666"/>
              </a:solidFill>
              <a:latin typeface="Impact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209800" y="1828800"/>
            <a:ext cx="313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Operar equipos sin autorización.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76400" y="2209800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Poner fuera de servicio los dispositivos de Seguridad.</a:t>
            </a:r>
            <a:endParaRPr lang="es-ES_tradnl" altLang="es-ES_tradnl" b="1" dirty="0">
              <a:solidFill>
                <a:srgbClr val="006666"/>
              </a:solidFill>
              <a:latin typeface="Arial Narrow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971800" y="2514600"/>
            <a:ext cx="2395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Usar equipo defectuoso.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33600" y="4191000"/>
            <a:ext cx="4572000" cy="8104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8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Emplear en forma inadecuada o no usar el equipo de protección personal.</a:t>
            </a:r>
            <a:endParaRPr lang="es-ES_tradnl" altLang="es-ES_tradnl" b="1" dirty="0">
              <a:solidFill>
                <a:srgbClr val="006666"/>
              </a:solidFill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438400" y="3810000"/>
            <a:ext cx="344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Instalar carga de manera incorrecta.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Levantar objetos o materiales de manera incorrecta.</a:t>
            </a:r>
            <a:endParaRPr lang="es-ES_tradnl" altLang="es-ES_tradnl" b="1" dirty="0">
              <a:solidFill>
                <a:srgbClr val="006666"/>
              </a:solidFill>
              <a:latin typeface="Arial Narrow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209800" y="4953000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Realizar mantención de los equipos mientras </a:t>
            </a:r>
          </a:p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se encuentran en funcionamiento o acercarse </a:t>
            </a:r>
          </a:p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a partes en movimiento.</a:t>
            </a:r>
            <a:endParaRPr lang="es-ES_tradnl" altLang="es-ES_tradnl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057400" y="1066800"/>
            <a:ext cx="4081951" cy="6565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400"/>
              </a:lnSpc>
              <a:defRPr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CONDICIONES INSEGURAS/SUBESTÁNDARES</a:t>
            </a:r>
            <a:endParaRPr lang="es-ES_tradnl" altLang="es-ES_tradnl" sz="2400" dirty="0">
              <a:solidFill>
                <a:srgbClr val="006666"/>
              </a:solidFill>
              <a:latin typeface="Impact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905000" y="1905000"/>
            <a:ext cx="3884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Protecciones y resguardos inadecuados.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676400" y="2362200"/>
            <a:ext cx="4610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Herramientas, equipos o materiales defectuosos.</a:t>
            </a:r>
            <a:endParaRPr lang="es-ES_tradnl" altLang="es-ES_tradnl" b="1" dirty="0">
              <a:solidFill>
                <a:srgbClr val="006666"/>
              </a:solidFill>
              <a:latin typeface="Arial Narrow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981200" y="2819400"/>
            <a:ext cx="4572000" cy="8104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Sistemas de advertencias insuficientes </a:t>
            </a:r>
          </a:p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o inexistencia de ellos.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362200" y="3733800"/>
            <a:ext cx="2344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Ventilación insuficiente.</a:t>
            </a:r>
            <a:endParaRPr lang="es-ES_tradnl" altLang="es-ES_tradnl" b="1" dirty="0">
              <a:solidFill>
                <a:srgbClr val="006666"/>
              </a:solidFill>
              <a:latin typeface="Arial Narrow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057400" y="4114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Orden y limpieza deficientes en el lugar de trabajo.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286000" y="4648200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8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Condiciones ambientales peligrosas: gases, polvo, </a:t>
            </a:r>
          </a:p>
          <a:p>
            <a:pPr>
              <a:lnSpc>
                <a:spcPts val="2800"/>
              </a:lnSpc>
            </a:pP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humos, emanaciones metálicas, vapores.</a:t>
            </a:r>
            <a:endParaRPr lang="es-ES_tradnl" altLang="es-ES_tradnl" b="1" dirty="0">
              <a:solidFill>
                <a:srgbClr val="006666"/>
              </a:solidFill>
              <a:latin typeface="Arial Narrow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6000" y="5867400"/>
            <a:ext cx="4572000" cy="8104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Niveles de ruido sobre los estándares </a:t>
            </a:r>
          </a:p>
          <a:p>
            <a:pPr>
              <a:lnSpc>
                <a:spcPts val="2800"/>
              </a:lnSpc>
            </a:pPr>
            <a:r>
              <a:rPr lang="es-ES_tradnl" altLang="es-ES_tradnl" b="1" dirty="0" smtClean="0">
                <a:latin typeface="Arial Narrow" pitchFamily="34" charset="0"/>
              </a:rPr>
              <a:t>máximos permitidos.</a:t>
            </a:r>
            <a:endParaRPr lang="es-ES_tradnl" altLang="es-ES_tradnl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429000" y="990600"/>
            <a:ext cx="11753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7200"/>
              </a:lnSpc>
              <a:defRPr/>
            </a:pPr>
            <a:r>
              <a:rPr lang="es-ES_tradnl" altLang="es-ES_tradnl" dirty="0" smtClean="0">
                <a:solidFill>
                  <a:srgbClr val="990000"/>
                </a:solidFill>
                <a:latin typeface="Impact" pitchFamily="34" charset="0"/>
              </a:rPr>
              <a:t>ACCIDENTE</a:t>
            </a:r>
            <a:endParaRPr lang="es-ES_tradnl" altLang="es-ES_tradnl" sz="1050" dirty="0">
              <a:solidFill>
                <a:srgbClr val="990000"/>
              </a:solidFill>
              <a:latin typeface="Impact" pitchFamily="34" charset="0"/>
            </a:endParaRPr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>
            <a:off x="3200400" y="1905000"/>
            <a:ext cx="1905000" cy="523875"/>
          </a:xfrm>
          <a:prstGeom prst="downArrow">
            <a:avLst>
              <a:gd name="adj1" fmla="val 54759"/>
              <a:gd name="adj2" fmla="val 36366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3352800" y="2362200"/>
            <a:ext cx="16850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800"/>
              </a:lnSpc>
              <a:defRPr/>
            </a:pPr>
            <a:r>
              <a:rPr lang="es-ES_tradnl" altLang="es-ES_tradnl" dirty="0" smtClean="0">
                <a:solidFill>
                  <a:srgbClr val="990000"/>
                </a:solidFill>
                <a:latin typeface="Impact" pitchFamily="34" charset="0"/>
              </a:rPr>
              <a:t>CONSECUENCIAS</a:t>
            </a:r>
            <a:endParaRPr lang="es-ES_tradnl" altLang="es-ES_tradnl" sz="1600" dirty="0">
              <a:solidFill>
                <a:srgbClr val="990000"/>
              </a:solidFill>
              <a:latin typeface="Impact" pitchFamily="34" charset="0"/>
            </a:endParaRPr>
          </a:p>
        </p:txBody>
      </p:sp>
      <p:sp>
        <p:nvSpPr>
          <p:cNvPr id="8" name="Oval 27"/>
          <p:cNvSpPr>
            <a:spLocks noChangeArrowheads="1"/>
          </p:cNvSpPr>
          <p:nvPr/>
        </p:nvSpPr>
        <p:spPr bwMode="auto">
          <a:xfrm>
            <a:off x="5562600" y="3200400"/>
            <a:ext cx="2438400" cy="762000"/>
          </a:xfrm>
          <a:prstGeom prst="ellipse">
            <a:avLst/>
          </a:prstGeom>
          <a:solidFill>
            <a:srgbClr val="FFDC4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8429"/>
            </a:prstShdw>
          </a:effectLst>
        </p:spPr>
        <p:txBody>
          <a:bodyPr wrap="none" anchor="ctr"/>
          <a:lstStyle/>
          <a:p>
            <a:pPr defTabSz="762000">
              <a:lnSpc>
                <a:spcPct val="100000"/>
              </a:lnSpc>
              <a:spcBef>
                <a:spcPct val="50000"/>
              </a:spcBef>
            </a:pPr>
            <a:r>
              <a:rPr lang="es-ES_tradnl" altLang="es-ES_tradnl" b="1" dirty="0" smtClean="0">
                <a:latin typeface="Arial Narrow" pitchFamily="34" charset="0"/>
              </a:rPr>
              <a:t>OBSTACULIZA</a:t>
            </a:r>
            <a:endParaRPr lang="es-ES_tradnl" altLang="es-ES_tradnl" b="1" dirty="0">
              <a:latin typeface="Arial Narrow" pitchFamily="34" charset="0"/>
            </a:endParaRPr>
          </a:p>
        </p:txBody>
      </p:sp>
      <p:sp>
        <p:nvSpPr>
          <p:cNvPr id="9" name="Oval 27"/>
          <p:cNvSpPr>
            <a:spLocks noChangeArrowheads="1"/>
          </p:cNvSpPr>
          <p:nvPr/>
        </p:nvSpPr>
        <p:spPr bwMode="auto">
          <a:xfrm>
            <a:off x="3124200" y="2971800"/>
            <a:ext cx="2438400" cy="762000"/>
          </a:xfrm>
          <a:prstGeom prst="ellipse">
            <a:avLst/>
          </a:prstGeom>
          <a:solidFill>
            <a:srgbClr val="FFDC45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8429"/>
            </a:prstShdw>
          </a:effectLst>
        </p:spPr>
        <p:txBody>
          <a:bodyPr wrap="none" anchor="ctr"/>
          <a:lstStyle/>
          <a:p>
            <a:pPr defTabSz="762000">
              <a:lnSpc>
                <a:spcPct val="100000"/>
              </a:lnSpc>
              <a:spcBef>
                <a:spcPct val="50000"/>
              </a:spcBef>
            </a:pPr>
            <a:r>
              <a:rPr lang="es-ES_tradnl" altLang="es-ES_tradnl" b="1" dirty="0" smtClean="0">
                <a:latin typeface="Arial Narrow" pitchFamily="34" charset="0"/>
              </a:rPr>
              <a:t>DESMORALIZA</a:t>
            </a:r>
            <a:endParaRPr lang="es-ES_tradnl" altLang="es-ES_tradnl" b="1" dirty="0">
              <a:latin typeface="Arial Narrow" pitchFamily="34" charset="0"/>
            </a:endParaRPr>
          </a:p>
        </p:txBody>
      </p:sp>
      <p:grpSp>
        <p:nvGrpSpPr>
          <p:cNvPr id="15" name="Group 84"/>
          <p:cNvGrpSpPr>
            <a:grpSpLocks/>
          </p:cNvGrpSpPr>
          <p:nvPr/>
        </p:nvGrpSpPr>
        <p:grpSpPr bwMode="auto">
          <a:xfrm>
            <a:off x="914400" y="3200400"/>
            <a:ext cx="1981200" cy="609600"/>
            <a:chOff x="569" y="1990"/>
            <a:chExt cx="1248" cy="384"/>
          </a:xfrm>
        </p:grpSpPr>
        <p:sp>
          <p:nvSpPr>
            <p:cNvPr id="17" name="Oval 36"/>
            <p:cNvSpPr>
              <a:spLocks noChangeArrowheads="1"/>
            </p:cNvSpPr>
            <p:nvPr/>
          </p:nvSpPr>
          <p:spPr bwMode="auto">
            <a:xfrm>
              <a:off x="569" y="1990"/>
              <a:ext cx="1248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635" y="2041"/>
              <a:ext cx="110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ESTRESA</a:t>
              </a:r>
            </a:p>
          </p:txBody>
        </p:sp>
      </p:grpSp>
      <p:grpSp>
        <p:nvGrpSpPr>
          <p:cNvPr id="19" name="Group 89"/>
          <p:cNvGrpSpPr>
            <a:grpSpLocks/>
          </p:cNvGrpSpPr>
          <p:nvPr/>
        </p:nvGrpSpPr>
        <p:grpSpPr bwMode="auto">
          <a:xfrm>
            <a:off x="2590800" y="3886200"/>
            <a:ext cx="1806575" cy="527050"/>
            <a:chOff x="1622" y="2286"/>
            <a:chExt cx="1138" cy="332"/>
          </a:xfrm>
        </p:grpSpPr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1622" y="2286"/>
              <a:ext cx="1138" cy="332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1668" y="2328"/>
              <a:ext cx="104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AFECTA</a:t>
              </a:r>
            </a:p>
          </p:txBody>
        </p:sp>
      </p:grpSp>
      <p:grpSp>
        <p:nvGrpSpPr>
          <p:cNvPr id="22" name="Group 96"/>
          <p:cNvGrpSpPr>
            <a:grpSpLocks/>
          </p:cNvGrpSpPr>
          <p:nvPr/>
        </p:nvGrpSpPr>
        <p:grpSpPr bwMode="auto">
          <a:xfrm>
            <a:off x="4419600" y="3810000"/>
            <a:ext cx="2057400" cy="609600"/>
            <a:chOff x="2747" y="2334"/>
            <a:chExt cx="1296" cy="384"/>
          </a:xfrm>
        </p:grpSpPr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2747" y="2334"/>
              <a:ext cx="1296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2809" y="2381"/>
              <a:ext cx="117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MOLESTA</a:t>
              </a:r>
            </a:p>
          </p:txBody>
        </p:sp>
      </p:grpSp>
      <p:grpSp>
        <p:nvGrpSpPr>
          <p:cNvPr id="25" name="Group 92"/>
          <p:cNvGrpSpPr>
            <a:grpSpLocks/>
          </p:cNvGrpSpPr>
          <p:nvPr/>
        </p:nvGrpSpPr>
        <p:grpSpPr bwMode="auto">
          <a:xfrm>
            <a:off x="6934200" y="4038600"/>
            <a:ext cx="1752600" cy="457200"/>
            <a:chOff x="4656" y="2366"/>
            <a:chExt cx="1104" cy="288"/>
          </a:xfrm>
        </p:grpSpPr>
        <p:sp>
          <p:nvSpPr>
            <p:cNvPr id="26" name="Oval 21"/>
            <p:cNvSpPr>
              <a:spLocks noChangeArrowheads="1"/>
            </p:cNvSpPr>
            <p:nvPr/>
          </p:nvSpPr>
          <p:spPr bwMode="auto">
            <a:xfrm>
              <a:off x="4752" y="2366"/>
              <a:ext cx="912" cy="288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4656" y="2366"/>
              <a:ext cx="110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 smtClean="0">
                  <a:latin typeface="Arial Narrow" pitchFamily="34" charset="0"/>
                </a:rPr>
                <a:t>      DAÑA</a:t>
              </a:r>
              <a:endParaRPr lang="es-ES_tradnl" altLang="es-ES_tradnl" sz="2200" b="1" dirty="0">
                <a:latin typeface="Arial Narrow" pitchFamily="34" charset="0"/>
              </a:endParaRPr>
            </a:p>
          </p:txBody>
        </p:sp>
      </p:grpSp>
      <p:grpSp>
        <p:nvGrpSpPr>
          <p:cNvPr id="29" name="Group 85"/>
          <p:cNvGrpSpPr>
            <a:grpSpLocks/>
          </p:cNvGrpSpPr>
          <p:nvPr/>
        </p:nvGrpSpPr>
        <p:grpSpPr bwMode="auto">
          <a:xfrm>
            <a:off x="1219200" y="4267200"/>
            <a:ext cx="1828800" cy="609600"/>
            <a:chOff x="946" y="2637"/>
            <a:chExt cx="1152" cy="384"/>
          </a:xfrm>
        </p:grpSpPr>
        <p:sp>
          <p:nvSpPr>
            <p:cNvPr id="30" name="Oval 47"/>
            <p:cNvSpPr>
              <a:spLocks noChangeArrowheads="1"/>
            </p:cNvSpPr>
            <p:nvPr/>
          </p:nvSpPr>
          <p:spPr bwMode="auto">
            <a:xfrm>
              <a:off x="946" y="2637"/>
              <a:ext cx="1152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" name="Text Box 48"/>
            <p:cNvSpPr txBox="1">
              <a:spLocks noChangeArrowheads="1"/>
            </p:cNvSpPr>
            <p:nvPr/>
          </p:nvSpPr>
          <p:spPr bwMode="auto">
            <a:xfrm>
              <a:off x="971" y="2685"/>
              <a:ext cx="111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 smtClean="0">
                  <a:latin typeface="Arial Narrow" pitchFamily="34" charset="0"/>
                </a:rPr>
                <a:t>    HIERE</a:t>
              </a:r>
              <a:endParaRPr lang="es-ES_tradnl" altLang="es-ES_tradnl" sz="2200" b="1" dirty="0">
                <a:latin typeface="Arial Narrow" pitchFamily="34" charset="0"/>
              </a:endParaRPr>
            </a:p>
          </p:txBody>
        </p:sp>
      </p:grpSp>
      <p:grpSp>
        <p:nvGrpSpPr>
          <p:cNvPr id="35" name="Group 81"/>
          <p:cNvGrpSpPr>
            <a:grpSpLocks/>
          </p:cNvGrpSpPr>
          <p:nvPr/>
        </p:nvGrpSpPr>
        <p:grpSpPr bwMode="auto">
          <a:xfrm>
            <a:off x="3733800" y="4724400"/>
            <a:ext cx="1905000" cy="609600"/>
            <a:chOff x="2478" y="2755"/>
            <a:chExt cx="1200" cy="384"/>
          </a:xfrm>
        </p:grpSpPr>
        <p:sp>
          <p:nvSpPr>
            <p:cNvPr id="36" name="Oval 53"/>
            <p:cNvSpPr>
              <a:spLocks noChangeArrowheads="1"/>
            </p:cNvSpPr>
            <p:nvPr/>
          </p:nvSpPr>
          <p:spPr bwMode="auto">
            <a:xfrm>
              <a:off x="2478" y="2755"/>
              <a:ext cx="1200" cy="384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7" name="Text Box 54"/>
            <p:cNvSpPr txBox="1">
              <a:spLocks noChangeArrowheads="1"/>
            </p:cNvSpPr>
            <p:nvPr/>
          </p:nvSpPr>
          <p:spPr bwMode="auto">
            <a:xfrm>
              <a:off x="2526" y="2770"/>
              <a:ext cx="110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800" b="1" dirty="0" smtClean="0">
                  <a:solidFill>
                    <a:schemeClr val="bg1"/>
                  </a:solidFill>
                  <a:latin typeface="Arial Narrow" pitchFamily="34" charset="0"/>
                </a:rPr>
                <a:t>   MATA</a:t>
              </a:r>
              <a:endParaRPr lang="es-ES_tradnl" altLang="es-ES_tradnl" sz="28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8" name="Group 98"/>
          <p:cNvGrpSpPr>
            <a:grpSpLocks/>
          </p:cNvGrpSpPr>
          <p:nvPr/>
        </p:nvGrpSpPr>
        <p:grpSpPr bwMode="auto">
          <a:xfrm>
            <a:off x="6019800" y="4648200"/>
            <a:ext cx="2133600" cy="609600"/>
            <a:chOff x="3847" y="2625"/>
            <a:chExt cx="1344" cy="384"/>
          </a:xfrm>
        </p:grpSpPr>
        <p:sp>
          <p:nvSpPr>
            <p:cNvPr id="39" name="Oval 3"/>
            <p:cNvSpPr>
              <a:spLocks noChangeArrowheads="1"/>
            </p:cNvSpPr>
            <p:nvPr/>
          </p:nvSpPr>
          <p:spPr bwMode="auto">
            <a:xfrm>
              <a:off x="3847" y="2625"/>
              <a:ext cx="1344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3860" y="2672"/>
              <a:ext cx="129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PARALIZA</a:t>
              </a:r>
            </a:p>
          </p:txBody>
        </p:sp>
      </p:grpSp>
      <p:grpSp>
        <p:nvGrpSpPr>
          <p:cNvPr id="41" name="Group 86"/>
          <p:cNvGrpSpPr>
            <a:grpSpLocks/>
          </p:cNvGrpSpPr>
          <p:nvPr/>
        </p:nvGrpSpPr>
        <p:grpSpPr bwMode="auto">
          <a:xfrm>
            <a:off x="1066800" y="5029200"/>
            <a:ext cx="1444625" cy="493713"/>
            <a:chOff x="597" y="3072"/>
            <a:chExt cx="910" cy="311"/>
          </a:xfrm>
        </p:grpSpPr>
        <p:sp>
          <p:nvSpPr>
            <p:cNvPr id="42" name="Oval 15"/>
            <p:cNvSpPr>
              <a:spLocks noChangeArrowheads="1"/>
            </p:cNvSpPr>
            <p:nvPr/>
          </p:nvSpPr>
          <p:spPr bwMode="auto">
            <a:xfrm>
              <a:off x="597" y="3072"/>
              <a:ext cx="910" cy="311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597" y="3077"/>
              <a:ext cx="90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CUESTA</a:t>
              </a:r>
            </a:p>
          </p:txBody>
        </p:sp>
      </p:grpSp>
      <p:grpSp>
        <p:nvGrpSpPr>
          <p:cNvPr id="44" name="Group 88"/>
          <p:cNvGrpSpPr>
            <a:grpSpLocks/>
          </p:cNvGrpSpPr>
          <p:nvPr/>
        </p:nvGrpSpPr>
        <p:grpSpPr bwMode="auto">
          <a:xfrm>
            <a:off x="2514600" y="5334000"/>
            <a:ext cx="1981200" cy="609600"/>
            <a:chOff x="1602" y="3087"/>
            <a:chExt cx="1248" cy="384"/>
          </a:xfrm>
        </p:grpSpPr>
        <p:sp>
          <p:nvSpPr>
            <p:cNvPr id="45" name="Oval 50"/>
            <p:cNvSpPr>
              <a:spLocks noChangeArrowheads="1"/>
            </p:cNvSpPr>
            <p:nvPr/>
          </p:nvSpPr>
          <p:spPr bwMode="auto">
            <a:xfrm>
              <a:off x="1602" y="3087"/>
              <a:ext cx="1248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6" name="Text Box 51"/>
            <p:cNvSpPr txBox="1">
              <a:spLocks noChangeArrowheads="1"/>
            </p:cNvSpPr>
            <p:nvPr/>
          </p:nvSpPr>
          <p:spPr bwMode="auto">
            <a:xfrm>
              <a:off x="1650" y="3154"/>
              <a:ext cx="110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DESTROZA</a:t>
              </a:r>
            </a:p>
          </p:txBody>
        </p:sp>
      </p:grpSp>
      <p:grpSp>
        <p:nvGrpSpPr>
          <p:cNvPr id="47" name="Group 95"/>
          <p:cNvGrpSpPr>
            <a:grpSpLocks/>
          </p:cNvGrpSpPr>
          <p:nvPr/>
        </p:nvGrpSpPr>
        <p:grpSpPr bwMode="auto">
          <a:xfrm>
            <a:off x="5257800" y="5334000"/>
            <a:ext cx="1905000" cy="609600"/>
            <a:chOff x="3297" y="3136"/>
            <a:chExt cx="1200" cy="384"/>
          </a:xfrm>
        </p:grpSpPr>
        <p:sp>
          <p:nvSpPr>
            <p:cNvPr id="48" name="Oval 39"/>
            <p:cNvSpPr>
              <a:spLocks noChangeArrowheads="1"/>
            </p:cNvSpPr>
            <p:nvPr/>
          </p:nvSpPr>
          <p:spPr bwMode="auto">
            <a:xfrm>
              <a:off x="3297" y="3136"/>
              <a:ext cx="1200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9" name="Text Box 40"/>
            <p:cNvSpPr txBox="1">
              <a:spLocks noChangeArrowheads="1"/>
            </p:cNvSpPr>
            <p:nvPr/>
          </p:nvSpPr>
          <p:spPr bwMode="auto">
            <a:xfrm>
              <a:off x="3345" y="3183"/>
              <a:ext cx="110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RETRASA</a:t>
              </a:r>
            </a:p>
          </p:txBody>
        </p:sp>
      </p:grpSp>
      <p:grpSp>
        <p:nvGrpSpPr>
          <p:cNvPr id="50" name="Group 93"/>
          <p:cNvGrpSpPr>
            <a:grpSpLocks/>
          </p:cNvGrpSpPr>
          <p:nvPr/>
        </p:nvGrpSpPr>
        <p:grpSpPr bwMode="auto">
          <a:xfrm>
            <a:off x="7162800" y="5334000"/>
            <a:ext cx="1784350" cy="609600"/>
            <a:chOff x="4449" y="3041"/>
            <a:chExt cx="1124" cy="384"/>
          </a:xfrm>
        </p:grpSpPr>
        <p:sp>
          <p:nvSpPr>
            <p:cNvPr id="51" name="Oval 33"/>
            <p:cNvSpPr>
              <a:spLocks noChangeArrowheads="1"/>
            </p:cNvSpPr>
            <p:nvPr/>
          </p:nvSpPr>
          <p:spPr bwMode="auto">
            <a:xfrm>
              <a:off x="4449" y="3041"/>
              <a:ext cx="1104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" name="Text Box 34"/>
            <p:cNvSpPr txBox="1">
              <a:spLocks noChangeArrowheads="1"/>
            </p:cNvSpPr>
            <p:nvPr/>
          </p:nvSpPr>
          <p:spPr bwMode="auto">
            <a:xfrm>
              <a:off x="4469" y="3098"/>
              <a:ext cx="110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FRUSTRA</a:t>
              </a:r>
            </a:p>
          </p:txBody>
        </p:sp>
      </p:grpSp>
      <p:grpSp>
        <p:nvGrpSpPr>
          <p:cNvPr id="56" name="Group 87"/>
          <p:cNvGrpSpPr>
            <a:grpSpLocks/>
          </p:cNvGrpSpPr>
          <p:nvPr/>
        </p:nvGrpSpPr>
        <p:grpSpPr bwMode="auto">
          <a:xfrm>
            <a:off x="1066800" y="5943600"/>
            <a:ext cx="1981200" cy="609600"/>
            <a:chOff x="760" y="3501"/>
            <a:chExt cx="1248" cy="384"/>
          </a:xfrm>
        </p:grpSpPr>
        <p:sp>
          <p:nvSpPr>
            <p:cNvPr id="57" name="Oval 6"/>
            <p:cNvSpPr>
              <a:spLocks noChangeArrowheads="1"/>
            </p:cNvSpPr>
            <p:nvPr/>
          </p:nvSpPr>
          <p:spPr bwMode="auto">
            <a:xfrm>
              <a:off x="760" y="3501"/>
              <a:ext cx="1248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808" y="3558"/>
              <a:ext cx="11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CERCENA</a:t>
              </a:r>
            </a:p>
          </p:txBody>
        </p:sp>
      </p:grpSp>
      <p:grpSp>
        <p:nvGrpSpPr>
          <p:cNvPr id="59" name="Group 97"/>
          <p:cNvGrpSpPr>
            <a:grpSpLocks/>
          </p:cNvGrpSpPr>
          <p:nvPr/>
        </p:nvGrpSpPr>
        <p:grpSpPr bwMode="auto">
          <a:xfrm>
            <a:off x="3657600" y="5943600"/>
            <a:ext cx="2362200" cy="685800"/>
            <a:chOff x="2334" y="3483"/>
            <a:chExt cx="1488" cy="432"/>
          </a:xfrm>
        </p:grpSpPr>
        <p:sp>
          <p:nvSpPr>
            <p:cNvPr id="60" name="Oval 9"/>
            <p:cNvSpPr>
              <a:spLocks noChangeArrowheads="1"/>
            </p:cNvSpPr>
            <p:nvPr/>
          </p:nvSpPr>
          <p:spPr bwMode="auto">
            <a:xfrm>
              <a:off x="2334" y="3483"/>
              <a:ext cx="1488" cy="432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" name="Text Box 10"/>
            <p:cNvSpPr txBox="1">
              <a:spLocks noChangeArrowheads="1"/>
            </p:cNvSpPr>
            <p:nvPr/>
          </p:nvSpPr>
          <p:spPr bwMode="auto">
            <a:xfrm>
              <a:off x="2382" y="3570"/>
              <a:ext cx="139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>
                  <a:latin typeface="Arial Narrow" pitchFamily="34" charset="0"/>
                </a:rPr>
                <a:t>INTERRUMPE</a:t>
              </a:r>
            </a:p>
          </p:txBody>
        </p:sp>
      </p:grpSp>
      <p:grpSp>
        <p:nvGrpSpPr>
          <p:cNvPr id="62" name="Group 94"/>
          <p:cNvGrpSpPr>
            <a:grpSpLocks/>
          </p:cNvGrpSpPr>
          <p:nvPr/>
        </p:nvGrpSpPr>
        <p:grpSpPr bwMode="auto">
          <a:xfrm>
            <a:off x="6400800" y="6019800"/>
            <a:ext cx="2362200" cy="609600"/>
            <a:chOff x="4077" y="3526"/>
            <a:chExt cx="1488" cy="384"/>
          </a:xfrm>
        </p:grpSpPr>
        <p:sp>
          <p:nvSpPr>
            <p:cNvPr id="63" name="Oval 18"/>
            <p:cNvSpPr>
              <a:spLocks noChangeArrowheads="1"/>
            </p:cNvSpPr>
            <p:nvPr/>
          </p:nvSpPr>
          <p:spPr bwMode="auto">
            <a:xfrm>
              <a:off x="4077" y="3526"/>
              <a:ext cx="1488" cy="384"/>
            </a:xfrm>
            <a:prstGeom prst="ellipse">
              <a:avLst/>
            </a:prstGeom>
            <a:solidFill>
              <a:srgbClr val="FFDC45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8429"/>
              </a:prstShdw>
            </a:effec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4" name="Text Box 19"/>
            <p:cNvSpPr txBox="1">
              <a:spLocks noChangeArrowheads="1"/>
            </p:cNvSpPr>
            <p:nvPr/>
          </p:nvSpPr>
          <p:spPr bwMode="auto">
            <a:xfrm>
              <a:off x="4135" y="3578"/>
              <a:ext cx="13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100000"/>
                </a:lnSpc>
                <a:spcBef>
                  <a:spcPct val="50000"/>
                </a:spcBef>
              </a:pPr>
              <a:r>
                <a:rPr lang="es-ES_tradnl" altLang="es-ES_tradnl" sz="2200" b="1" dirty="0">
                  <a:latin typeface="Arial Narrow" pitchFamily="34" charset="0"/>
                </a:rPr>
                <a:t>INCAPACITA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pPr>
              <a:buNone/>
            </a:pP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76400" y="1143000"/>
            <a:ext cx="655320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  <a:defRPr/>
            </a:pPr>
            <a:r>
              <a:rPr lang="es-ES_tradnl" altLang="es-ES_tradnl" sz="3200" dirty="0" smtClean="0">
                <a:solidFill>
                  <a:srgbClr val="006666"/>
                </a:solidFill>
                <a:latin typeface="Impact" pitchFamily="34" charset="0"/>
              </a:rPr>
              <a:t>¿Para qué </a:t>
            </a:r>
            <a:r>
              <a:rPr lang="es-ES_tradnl" altLang="es-ES_tradnl" sz="3200" dirty="0" smtClean="0">
                <a:solidFill>
                  <a:srgbClr val="006666"/>
                </a:solidFill>
                <a:latin typeface="Impact" pitchFamily="34" charset="0"/>
              </a:rPr>
              <a:t>investigar los Incidentes</a:t>
            </a:r>
            <a:r>
              <a:rPr lang="es-ES_tradnl" altLang="es-ES_tradnl" sz="3200" dirty="0" smtClean="0">
                <a:solidFill>
                  <a:srgbClr val="006666"/>
                </a:solidFill>
                <a:latin typeface="Impact" pitchFamily="34" charset="0"/>
              </a:rPr>
              <a:t>?</a:t>
            </a:r>
            <a:endParaRPr lang="es-ES_tradnl" altLang="es-ES_tradnl" sz="3200" dirty="0">
              <a:solidFill>
                <a:srgbClr val="006666"/>
              </a:solidFill>
              <a:latin typeface="Impact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143000" y="1905000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sz="2400" b="1" dirty="0" smtClean="0">
                <a:latin typeface="Arial Narrow" pitchFamily="34" charset="0"/>
              </a:rPr>
              <a:t>Buscar las causas reales que generan </a:t>
            </a:r>
            <a:r>
              <a:rPr lang="es-ES_tradnl" altLang="es-ES_tradnl" sz="2400" b="1" dirty="0" smtClean="0">
                <a:latin typeface="Arial Narrow" pitchFamily="34" charset="0"/>
              </a:rPr>
              <a:t>los incidentes</a:t>
            </a:r>
            <a:r>
              <a:rPr lang="es-ES_tradnl" altLang="es-ES_tradnl" sz="2400" b="1" dirty="0" smtClean="0">
                <a:latin typeface="Arial Narrow" pitchFamily="34" charset="0"/>
              </a:rPr>
              <a:t>.</a:t>
            </a:r>
            <a:endParaRPr lang="es-ES_tradnl" altLang="es-ES_tradnl" sz="2400" b="1" dirty="0">
              <a:latin typeface="Arial Narrow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76275" y="2630488"/>
            <a:ext cx="8467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s-ES_tradnl" altLang="es-ES_tradnl" sz="2600" b="1" dirty="0">
                <a:latin typeface="Arial Narrow" pitchFamily="34" charset="0"/>
              </a:rPr>
              <a:t>A objeto de mejorar el control existente sobre los riesgos.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286000" y="3200400"/>
            <a:ext cx="495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es-ES_tradnl" altLang="es-ES_tradnl" sz="2400" b="1" dirty="0" smtClean="0">
                <a:solidFill>
                  <a:srgbClr val="FF0000"/>
                </a:solidFill>
                <a:latin typeface="Arial Narrow" pitchFamily="34" charset="0"/>
              </a:rPr>
              <a:t>Se deben investigar y proponer </a:t>
            </a:r>
            <a:r>
              <a:rPr lang="es-ES_tradnl" altLang="es-ES_tradnl" sz="2400" b="1" dirty="0" smtClean="0">
                <a:solidFill>
                  <a:srgbClr val="FF0000"/>
                </a:solidFill>
                <a:latin typeface="Arial Narrow" pitchFamily="34" charset="0"/>
              </a:rPr>
              <a:t> acciones </a:t>
            </a:r>
            <a:r>
              <a:rPr lang="es-ES_tradnl" altLang="es-ES_tradnl" sz="2400" b="1" dirty="0" smtClean="0">
                <a:solidFill>
                  <a:srgbClr val="FF0000"/>
                </a:solidFill>
                <a:latin typeface="Arial Narrow" pitchFamily="34" charset="0"/>
              </a:rPr>
              <a:t>correctivas y preventivas, </a:t>
            </a:r>
            <a:r>
              <a:rPr lang="es-ES_tradnl" altLang="es-ES_tradnl" sz="2400" b="1" dirty="0" smtClean="0">
                <a:solidFill>
                  <a:srgbClr val="FF0000"/>
                </a:solidFill>
                <a:latin typeface="Arial Narrow" pitchFamily="34" charset="0"/>
              </a:rPr>
              <a:t>para </a:t>
            </a:r>
            <a:r>
              <a:rPr lang="es-ES_tradnl" altLang="es-ES_tradnl" sz="2400" b="1" dirty="0" smtClean="0">
                <a:solidFill>
                  <a:srgbClr val="FF0000"/>
                </a:solidFill>
                <a:latin typeface="Arial Narrow" pitchFamily="34" charset="0"/>
              </a:rPr>
              <a:t>todos los accidentes e incidentes                               que afecten a las personas, instalaciones,              equipos, medio ambiente y comunidad. </a:t>
            </a:r>
            <a:endParaRPr lang="es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pPr>
              <a:buNone/>
            </a:pP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124200" y="762000"/>
            <a:ext cx="1905000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  <a:defRPr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         </a:t>
            </a:r>
            <a:r>
              <a:rPr lang="es-ES_tradnl" altLang="es-ES_tradnl" sz="3200" dirty="0" smtClean="0">
                <a:solidFill>
                  <a:srgbClr val="006666"/>
                </a:solidFill>
                <a:latin typeface="Impact" pitchFamily="34" charset="0"/>
              </a:rPr>
              <a:t>PERDIDAS</a:t>
            </a:r>
            <a:endParaRPr lang="es-ES_tradnl" altLang="es-ES_tradnl" sz="3200" dirty="0">
              <a:solidFill>
                <a:srgbClr val="5300A6"/>
              </a:solidFill>
              <a:latin typeface="Impact" pitchFamily="34" charset="0"/>
            </a:endParaRPr>
          </a:p>
        </p:txBody>
      </p: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1524000" y="2133600"/>
            <a:ext cx="7315200" cy="1997075"/>
            <a:chOff x="1680" y="667"/>
            <a:chExt cx="4896" cy="1258"/>
          </a:xfrm>
        </p:grpSpPr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1680" y="667"/>
              <a:ext cx="4896" cy="1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3600"/>
                </a:lnSpc>
                <a:buClr>
                  <a:srgbClr val="FF0000"/>
                </a:buClr>
                <a:buSzPct val="120000"/>
                <a:buFont typeface="Monotype Sorts" pitchFamily="2" charset="2"/>
                <a:buNone/>
              </a:pPr>
              <a:r>
                <a:rPr lang="es-ES_tradnl" altLang="es-ES_tradnl" sz="2600" b="1" dirty="0">
                  <a:latin typeface="Arial Narrow" pitchFamily="34" charset="0"/>
                </a:rPr>
                <a:t>Valores humanos</a:t>
              </a:r>
            </a:p>
            <a:p>
              <a:pPr>
                <a:lnSpc>
                  <a:spcPts val="3600"/>
                </a:lnSpc>
                <a:buClr>
                  <a:srgbClr val="FF0000"/>
                </a:buClr>
                <a:buSzPct val="120000"/>
                <a:buFont typeface="Monotype Sorts" pitchFamily="2" charset="2"/>
                <a:buNone/>
              </a:pPr>
              <a:r>
                <a:rPr lang="es-ES_tradnl" altLang="es-ES_tradnl" sz="2600" b="1" dirty="0">
                  <a:latin typeface="Arial Narrow" pitchFamily="34" charset="0"/>
                </a:rPr>
                <a:t>Inversión de capital</a:t>
              </a:r>
            </a:p>
            <a:p>
              <a:pPr>
                <a:lnSpc>
                  <a:spcPts val="3600"/>
                </a:lnSpc>
                <a:buClr>
                  <a:srgbClr val="FF0000"/>
                </a:buClr>
                <a:buSzPct val="120000"/>
                <a:buFont typeface="Monotype Sorts" pitchFamily="2" charset="2"/>
                <a:buNone/>
              </a:pPr>
              <a:r>
                <a:rPr lang="es-ES_tradnl" altLang="es-ES_tradnl" sz="2600" b="1" dirty="0">
                  <a:latin typeface="Arial Narrow" pitchFamily="34" charset="0"/>
                </a:rPr>
                <a:t>Capacidad de Producción</a:t>
              </a:r>
            </a:p>
            <a:p>
              <a:pPr>
                <a:lnSpc>
                  <a:spcPts val="3600"/>
                </a:lnSpc>
                <a:buClr>
                  <a:srgbClr val="FF0000"/>
                </a:buClr>
                <a:buSzPct val="120000"/>
                <a:buFont typeface="Monotype Sorts" pitchFamily="2" charset="2"/>
                <a:buNone/>
              </a:pPr>
              <a:r>
                <a:rPr lang="es-ES_tradnl" altLang="es-ES_tradnl" sz="2600" b="1" dirty="0">
                  <a:latin typeface="Arial Narrow" pitchFamily="34" charset="0"/>
                </a:rPr>
                <a:t>Participación en el mercado</a:t>
              </a:r>
              <a:endParaRPr lang="es-ES_tradnl" altLang="es-ES_tradnl" sz="2800" b="1" dirty="0">
                <a:latin typeface="Arial Narrow" pitchFamily="34" charset="0"/>
              </a:endParaRPr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4536" y="1387"/>
              <a:ext cx="466" cy="47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765E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" name="Rectangle 21"/>
            <p:cNvSpPr>
              <a:spLocks noChangeArrowheads="1"/>
            </p:cNvSpPr>
            <p:nvPr/>
          </p:nvSpPr>
          <p:spPr bwMode="auto">
            <a:xfrm>
              <a:off x="4587" y="1579"/>
              <a:ext cx="364" cy="95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765E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4485" y="1099"/>
              <a:ext cx="466" cy="47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765E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9" name="Group 30"/>
          <p:cNvGrpSpPr>
            <a:grpSpLocks/>
          </p:cNvGrpSpPr>
          <p:nvPr/>
        </p:nvGrpSpPr>
        <p:grpSpPr bwMode="auto">
          <a:xfrm>
            <a:off x="1295400" y="4267200"/>
            <a:ext cx="6950075" cy="2162175"/>
            <a:chOff x="889" y="2355"/>
            <a:chExt cx="4378" cy="1362"/>
          </a:xfrm>
        </p:grpSpPr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903" y="2393"/>
              <a:ext cx="4346" cy="1233"/>
            </a:xfrm>
            <a:prstGeom prst="rect">
              <a:avLst/>
            </a:prstGeom>
            <a:solidFill>
              <a:srgbClr val="FFFFFF"/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889" y="3612"/>
              <a:ext cx="4359" cy="105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765E00"/>
                </a:gs>
              </a:gsLst>
              <a:path path="shape">
                <a:fillToRect l="50000" t="50000" r="50000" b="50000"/>
              </a:path>
            </a:gra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924" y="2524"/>
              <a:ext cx="4318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dir="108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altLang="es-ES_tradnl" sz="2800" b="1" dirty="0">
                  <a:solidFill>
                    <a:srgbClr val="006666"/>
                  </a:solidFill>
                  <a:latin typeface="Arial Narrow" pitchFamily="34" charset="0"/>
                </a:rPr>
                <a:t>“Las pérdidas resultantes de los Incidentes deterioran y dañan la organización, </a:t>
              </a:r>
            </a:p>
            <a:p>
              <a:pPr>
                <a:defRPr/>
              </a:pPr>
              <a:r>
                <a:rPr lang="es-ES_tradnl" altLang="es-ES_tradnl" sz="2800" b="1" dirty="0">
                  <a:solidFill>
                    <a:srgbClr val="006666"/>
                  </a:solidFill>
                  <a:latin typeface="Arial Narrow" pitchFamily="34" charset="0"/>
                </a:rPr>
                <a:t>a tal punto que pueden llevarla a desaparecer”.</a:t>
              </a:r>
              <a:endParaRPr lang="es-ES_tradnl" altLang="es-ES_tradnl" sz="2800" b="1" dirty="0">
                <a:solidFill>
                  <a:srgbClr val="5100A2"/>
                </a:solidFill>
                <a:latin typeface="Arial Narrow" pitchFamily="34" charset="0"/>
              </a:endParaRPr>
            </a:p>
            <a:p>
              <a:pPr>
                <a:defRPr/>
              </a:pPr>
              <a:endParaRPr lang="es-ES_tradnl" altLang="es-ES_tradnl" sz="2800" b="1" dirty="0">
                <a:solidFill>
                  <a:srgbClr val="5100A2"/>
                </a:solidFill>
                <a:latin typeface="Arial Narrow" pitchFamily="34" charset="0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908" y="2355"/>
              <a:ext cx="4359" cy="105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765E00"/>
                </a:gs>
              </a:gsLst>
              <a:path path="shape">
                <a:fillToRect l="50000" t="50000" r="50000" b="50000"/>
              </a:path>
            </a:gra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pPr>
              <a:buNone/>
            </a:pP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57200" y="914400"/>
            <a:ext cx="84613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81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defRPr/>
            </a:pPr>
            <a:r>
              <a:rPr lang="es-ES_tradnl" altLang="es-ES_tradnl" sz="3600" dirty="0">
                <a:solidFill>
                  <a:srgbClr val="FF0000"/>
                </a:solidFill>
                <a:latin typeface="Impact" pitchFamily="34" charset="0"/>
              </a:rPr>
              <a:t>ACCIONES </a:t>
            </a:r>
            <a:r>
              <a:rPr lang="es-ES_tradnl" altLang="es-ES_tradnl" sz="3600" dirty="0" smtClean="0">
                <a:solidFill>
                  <a:srgbClr val="FF0000"/>
                </a:solidFill>
                <a:latin typeface="Impact" pitchFamily="34" charset="0"/>
              </a:rPr>
              <a:t>CORRECTIVAS Y </a:t>
            </a:r>
            <a:r>
              <a:rPr lang="es-ES_tradnl" altLang="es-ES_tradnl" sz="3600" dirty="0">
                <a:solidFill>
                  <a:srgbClr val="FF0000"/>
                </a:solidFill>
                <a:latin typeface="Impact" pitchFamily="34" charset="0"/>
              </a:rPr>
              <a:t>PREVENTIVAS</a:t>
            </a:r>
            <a:endParaRPr lang="es-ES_tradnl" altLang="es-ES_tradnl" sz="32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143000" y="1828800"/>
            <a:ext cx="6356350" cy="447675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8429"/>
            </a:prstShdw>
          </a:effectLst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s-ES_tradnl" altLang="es-ES_tradnl" sz="2800" b="1" dirty="0">
                <a:solidFill>
                  <a:schemeClr val="accent2"/>
                </a:solidFill>
                <a:latin typeface="Arial Narrow" pitchFamily="34" charset="0"/>
              </a:rPr>
              <a:t>Deben corregir y/o eliminar las...</a:t>
            </a:r>
          </a:p>
        </p:txBody>
      </p:sp>
      <p:grpSp>
        <p:nvGrpSpPr>
          <p:cNvPr id="24" name="Group 25"/>
          <p:cNvGrpSpPr>
            <a:grpSpLocks/>
          </p:cNvGrpSpPr>
          <p:nvPr/>
        </p:nvGrpSpPr>
        <p:grpSpPr bwMode="auto">
          <a:xfrm>
            <a:off x="1066800" y="3276600"/>
            <a:ext cx="2360613" cy="1109663"/>
            <a:chOff x="3078" y="2450"/>
            <a:chExt cx="1487" cy="699"/>
          </a:xfrm>
        </p:grpSpPr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3079" y="2450"/>
              <a:ext cx="1486" cy="699"/>
            </a:xfrm>
            <a:prstGeom prst="rect">
              <a:avLst/>
            </a:prstGeom>
            <a:solidFill>
              <a:srgbClr val="FFFFFF"/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3078" y="2531"/>
              <a:ext cx="1470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es-ES_tradnl" altLang="es-ES_tradnl" sz="2800" b="1" dirty="0" smtClean="0">
                  <a:latin typeface="Arial Narrow" pitchFamily="34" charset="0"/>
                </a:rPr>
                <a:t>    CAUSAS</a:t>
              </a:r>
              <a:endParaRPr lang="es-ES_tradnl" altLang="es-ES_tradnl" sz="2800" b="1" dirty="0">
                <a:latin typeface="Arial Narrow" pitchFamily="34" charset="0"/>
              </a:endParaRPr>
            </a:p>
            <a:p>
              <a:pPr>
                <a:lnSpc>
                  <a:spcPts val="2800"/>
                </a:lnSpc>
              </a:pPr>
              <a:r>
                <a:rPr lang="es-ES_tradnl" altLang="es-ES_tradnl" sz="2800" b="1" dirty="0" smtClean="0">
                  <a:latin typeface="Arial Narrow" pitchFamily="34" charset="0"/>
                </a:rPr>
                <a:t>  INMEDIATAS</a:t>
              </a:r>
              <a:endParaRPr lang="es-ES_tradnl" altLang="es-ES_tradnl" sz="2600" b="1" dirty="0">
                <a:latin typeface="Arial Narrow" pitchFamily="34" charset="0"/>
              </a:endParaRPr>
            </a:p>
          </p:txBody>
        </p:sp>
      </p:grpSp>
      <p:grpSp>
        <p:nvGrpSpPr>
          <p:cNvPr id="30" name="Group 26"/>
          <p:cNvGrpSpPr>
            <a:grpSpLocks/>
          </p:cNvGrpSpPr>
          <p:nvPr/>
        </p:nvGrpSpPr>
        <p:grpSpPr bwMode="auto">
          <a:xfrm>
            <a:off x="5680077" y="2971804"/>
            <a:ext cx="2470151" cy="1179513"/>
            <a:chOff x="3078" y="2294"/>
            <a:chExt cx="1556" cy="743"/>
          </a:xfrm>
        </p:grpSpPr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3148" y="2294"/>
              <a:ext cx="1486" cy="699"/>
            </a:xfrm>
            <a:prstGeom prst="rect">
              <a:avLst/>
            </a:prstGeom>
            <a:solidFill>
              <a:srgbClr val="FFFFFF"/>
            </a:solidFill>
            <a:ln w="31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s-ES" dirty="0" smtClean="0"/>
                <a:t>  </a:t>
              </a:r>
              <a:endParaRPr lang="es-ES" dirty="0"/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3078" y="2531"/>
              <a:ext cx="1470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800"/>
                </a:lnSpc>
              </a:pPr>
              <a:r>
                <a:rPr lang="es-ES_tradnl" altLang="es-ES_tradnl" sz="2800" b="1" dirty="0" smtClean="0">
                  <a:latin typeface="Arial Narrow" pitchFamily="34" charset="0"/>
                </a:rPr>
                <a:t>    CAUSAS</a:t>
              </a:r>
              <a:endParaRPr lang="es-ES_tradnl" altLang="es-ES_tradnl" sz="2800" b="1" dirty="0">
                <a:latin typeface="Arial Narrow" pitchFamily="34" charset="0"/>
              </a:endParaRPr>
            </a:p>
            <a:p>
              <a:pPr>
                <a:lnSpc>
                  <a:spcPts val="2800"/>
                </a:lnSpc>
              </a:pPr>
              <a:r>
                <a:rPr lang="es-ES_tradnl" altLang="es-ES_tradnl" sz="2800" b="1" dirty="0" smtClean="0">
                  <a:latin typeface="Arial Narrow" pitchFamily="34" charset="0"/>
                </a:rPr>
                <a:t>    BÁSICAS</a:t>
              </a:r>
              <a:endParaRPr lang="es-ES_tradnl" altLang="es-ES_tradnl" sz="2600" b="1" dirty="0">
                <a:latin typeface="Arial Narrow" pitchFamily="34" charset="0"/>
              </a:endParaRPr>
            </a:p>
          </p:txBody>
        </p:sp>
      </p:grp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3962400" y="3505200"/>
            <a:ext cx="1482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9600"/>
              </a:lnSpc>
            </a:pPr>
            <a:r>
              <a:rPr lang="es-ES_tradnl" sz="12900" b="1" dirty="0">
                <a:solidFill>
                  <a:srgbClr val="FF0000"/>
                </a:solidFill>
                <a:latin typeface="Arial Black" pitchFamily="34" charset="0"/>
              </a:rPr>
              <a:t>+</a:t>
            </a:r>
            <a:endParaRPr lang="es-ES_tradnl" sz="2400" b="1" dirty="0">
              <a:latin typeface="Arial Black" pitchFamily="34" charset="0"/>
            </a:endParaRPr>
          </a:p>
        </p:txBody>
      </p:sp>
      <p:grpSp>
        <p:nvGrpSpPr>
          <p:cNvPr id="37" name="Group 2"/>
          <p:cNvGrpSpPr>
            <a:grpSpLocks/>
          </p:cNvGrpSpPr>
          <p:nvPr/>
        </p:nvGrpSpPr>
        <p:grpSpPr bwMode="auto">
          <a:xfrm>
            <a:off x="381000" y="4572000"/>
            <a:ext cx="5694362" cy="915988"/>
            <a:chOff x="289" y="1536"/>
            <a:chExt cx="3587" cy="577"/>
          </a:xfrm>
        </p:grpSpPr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518" y="1658"/>
              <a:ext cx="115" cy="2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US"/>
            </a:p>
          </p:txBody>
        </p:sp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289" y="1824"/>
              <a:ext cx="188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>
                  <a:srgbClr val="0066FF"/>
                </a:buClr>
                <a:buFont typeface="Wingdings" charset="2"/>
                <a:buChar char="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ES" dirty="0">
                  <a:solidFill>
                    <a:srgbClr val="000000"/>
                  </a:solidFill>
                  <a:ea typeface="Lucida Sans Unicode" charset="0"/>
                  <a:cs typeface="Lucida Sans Unicode" charset="0"/>
                </a:rPr>
                <a:t> </a:t>
              </a:r>
              <a:r>
                <a:rPr lang="es-ES" b="1" dirty="0">
                  <a:solidFill>
                    <a:srgbClr val="003399"/>
                  </a:solidFill>
                  <a:ea typeface="Lucida Sans Unicode" charset="0"/>
                  <a:cs typeface="Lucida Sans Unicode" charset="0"/>
                </a:rPr>
                <a:t>Causas Inmediatas</a:t>
              </a:r>
            </a:p>
          </p:txBody>
        </p:sp>
        <p:sp>
          <p:nvSpPr>
            <p:cNvPr id="40" name="Text Box 5"/>
            <p:cNvSpPr txBox="1">
              <a:spLocks noChangeArrowheads="1"/>
            </p:cNvSpPr>
            <p:nvPr/>
          </p:nvSpPr>
          <p:spPr bwMode="auto">
            <a:xfrm>
              <a:off x="1681" y="1536"/>
              <a:ext cx="2195" cy="519"/>
            </a:xfrm>
            <a:prstGeom prst="rect">
              <a:avLst/>
            </a:prstGeom>
            <a:solidFill>
              <a:srgbClr val="00FFFF"/>
            </a:solidFill>
            <a:ln w="9525">
              <a:noFill/>
              <a:round/>
              <a:headEnd/>
              <a:tailEnd/>
            </a:ln>
            <a:effectLst>
              <a:outerShdw dist="107933" dir="18900000" algn="ctr" rotWithShape="0">
                <a:srgbClr val="808080"/>
              </a:outerShdw>
            </a:effectLst>
          </p:spPr>
          <p:txBody>
            <a:bodyPr wrap="none" lIns="90000" tIns="46800" rIns="90000" bIns="46800">
              <a:spAutoFit/>
            </a:bodyPr>
            <a:lstStyle/>
            <a:p>
              <a:pPr>
                <a:buClr>
                  <a:srgbClr val="FF0000"/>
                </a:buClr>
                <a:buFont typeface="Monotype Sorts" pitchFamily="2" charset="2"/>
                <a:buChar char="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ES">
                  <a:solidFill>
                    <a:srgbClr val="000000"/>
                  </a:solidFill>
                  <a:ea typeface="Lucida Sans Unicode" charset="0"/>
                  <a:cs typeface="Lucida Sans Unicode" charset="0"/>
                </a:rPr>
                <a:t> </a:t>
              </a:r>
              <a:r>
                <a:rPr lang="es-ES" b="1">
                  <a:solidFill>
                    <a:srgbClr val="808080"/>
                  </a:solidFill>
                  <a:ea typeface="Lucida Sans Unicode" charset="0"/>
                  <a:cs typeface="Lucida Sans Unicode" charset="0"/>
                </a:rPr>
                <a:t>Acciones Inseguras</a:t>
              </a:r>
            </a:p>
            <a:p>
              <a:pPr>
                <a:buClr>
                  <a:srgbClr val="FF0000"/>
                </a:buClr>
                <a:buFont typeface="Monotype Sorts" pitchFamily="2" charset="2"/>
                <a:buChar char="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s-ES" b="1">
                  <a:solidFill>
                    <a:srgbClr val="808080"/>
                  </a:solidFill>
                  <a:ea typeface="Lucida Sans Unicode" charset="0"/>
                  <a:cs typeface="Lucida Sans Unicode" charset="0"/>
                </a:rPr>
                <a:t> Condiciones Inseguras</a:t>
              </a:r>
            </a:p>
          </p:txBody>
        </p:sp>
      </p:grp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191000" y="5562600"/>
            <a:ext cx="4722811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66FF"/>
              </a:buClr>
              <a:buFont typeface="Wingdings" charset="2"/>
              <a:buChar char="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dirty="0">
                <a:solidFill>
                  <a:srgbClr val="003399"/>
                </a:solidFill>
                <a:ea typeface="Lucida Sans Unicode" charset="0"/>
                <a:cs typeface="Lucida Sans Unicode" charset="0"/>
              </a:rPr>
              <a:t> </a:t>
            </a:r>
            <a:r>
              <a:rPr lang="es-ES" b="1" dirty="0">
                <a:solidFill>
                  <a:srgbClr val="003399"/>
                </a:solidFill>
                <a:ea typeface="Lucida Sans Unicode" charset="0"/>
                <a:cs typeface="Lucida Sans Unicode" charset="0"/>
              </a:rPr>
              <a:t>Causas Básicas o Causas Origen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5334000" y="6034087"/>
            <a:ext cx="3195637" cy="823913"/>
          </a:xfrm>
          <a:prstGeom prst="rect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  <a:effectLst>
            <a:outerShdw dist="107933" dir="18900000" algn="ctr" rotWithShape="0">
              <a:srgbClr val="808080"/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FF0000"/>
              </a:buClr>
              <a:buFont typeface="Monotype Sorts" pitchFamily="2" charset="2"/>
              <a:buChar char="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</a:t>
            </a:r>
            <a:r>
              <a:rPr lang="es-ES" b="1" dirty="0">
                <a:solidFill>
                  <a:srgbClr val="808080"/>
                </a:solidFill>
                <a:ea typeface="Lucida Sans Unicode" charset="0"/>
                <a:cs typeface="Lucida Sans Unicode" charset="0"/>
              </a:rPr>
              <a:t>Factores Personales</a:t>
            </a:r>
          </a:p>
          <a:p>
            <a:pPr>
              <a:buClr>
                <a:srgbClr val="FF0000"/>
              </a:buClr>
              <a:buFont typeface="Monotype Sorts" pitchFamily="2" charset="2"/>
              <a:buChar char="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b="1" dirty="0">
                <a:solidFill>
                  <a:srgbClr val="808080"/>
                </a:solidFill>
                <a:ea typeface="Lucida Sans Unicode" charset="0"/>
                <a:cs typeface="Lucida Sans Unicode" charset="0"/>
              </a:rPr>
              <a:t>Factores del Trabajo</a:t>
            </a: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9" grpId="0" animBg="1" autoUpdateAnimBg="0"/>
      <p:bldP spid="3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pPr>
              <a:buNone/>
            </a:pP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8450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81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ts val="3600"/>
              </a:lnSpc>
              <a:defRPr/>
            </a:pPr>
            <a:r>
              <a:rPr lang="es-ES_tradnl" altLang="es-ES_tradnl" sz="3600" dirty="0">
                <a:solidFill>
                  <a:srgbClr val="FF0000"/>
                </a:solidFill>
                <a:latin typeface="Impact" pitchFamily="34" charset="0"/>
              </a:rPr>
              <a:t>ESTRATEGIAS DEL SEGUIMIENTO</a:t>
            </a:r>
          </a:p>
          <a:p>
            <a:pPr algn="ctr">
              <a:lnSpc>
                <a:spcPts val="3600"/>
              </a:lnSpc>
              <a:defRPr/>
            </a:pPr>
            <a:r>
              <a:rPr lang="es-ES_tradnl" altLang="es-ES_tradnl" sz="3600" dirty="0">
                <a:solidFill>
                  <a:srgbClr val="FF0000"/>
                </a:solidFill>
                <a:latin typeface="Impact" pitchFamily="34" charset="0"/>
              </a:rPr>
              <a:t> DE SU CUMPLIMIENTO</a:t>
            </a:r>
            <a:r>
              <a:rPr lang="es-ES_tradnl" altLang="es-ES_tradnl" sz="3200" dirty="0">
                <a:solidFill>
                  <a:srgbClr val="FF0000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33400" y="2590800"/>
            <a:ext cx="84391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200"/>
              </a:lnSpc>
            </a:pPr>
            <a:r>
              <a:rPr lang="es-ES_tradnl" altLang="es-ES_tradnl" sz="2800" b="1" dirty="0">
                <a:latin typeface="Arial Narrow" pitchFamily="34" charset="0"/>
              </a:rPr>
              <a:t>Con el propósito de analizar los </a:t>
            </a:r>
            <a:r>
              <a:rPr lang="es-ES_tradnl" altLang="es-ES_tradnl" sz="2800" b="1" dirty="0" smtClean="0">
                <a:latin typeface="Arial Narrow" pitchFamily="34" charset="0"/>
              </a:rPr>
              <a:t>avances                                         </a:t>
            </a:r>
            <a:r>
              <a:rPr lang="es-ES_tradnl" altLang="es-ES_tradnl" sz="2800" b="1" dirty="0">
                <a:latin typeface="Arial Narrow" pitchFamily="34" charset="0"/>
              </a:rPr>
              <a:t>en la implementación de las medidas y                                 mantener informado a los niveles superiores,                               se debe establecer fecha de seguimiento,                                 sobre todo cuando las medidas correctivas </a:t>
            </a:r>
          </a:p>
          <a:p>
            <a:pPr algn="ctr">
              <a:lnSpc>
                <a:spcPts val="3200"/>
              </a:lnSpc>
            </a:pPr>
            <a:r>
              <a:rPr lang="es-ES_tradnl" altLang="es-ES_tradnl" sz="2800" b="1" dirty="0">
                <a:latin typeface="Arial Narrow" pitchFamily="34" charset="0"/>
              </a:rPr>
              <a:t>implican una planificación en el tiempo</a:t>
            </a:r>
            <a:r>
              <a:rPr lang="es-ES_tradnl" altLang="es-ES_tradnl" sz="2400" b="1" dirty="0"/>
              <a:t>.</a:t>
            </a:r>
            <a:endParaRPr lang="es-ES_tradnl" altLang="es-ES_tradnl" sz="2400" b="1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</a:t>
            </a: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pPr>
              <a:buNone/>
            </a:pP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8"/>
          <p:cNvPicPr>
            <a:picLocks noChangeAspect="1" noChangeArrowheads="1"/>
          </p:cNvPicPr>
          <p:nvPr/>
        </p:nvPicPr>
        <p:blipFill>
          <a:blip r:embed="rId2"/>
          <a:srcRect t="3780"/>
          <a:stretch>
            <a:fillRect/>
          </a:stretch>
        </p:blipFill>
        <p:spPr bwMode="auto">
          <a:xfrm>
            <a:off x="0" y="838200"/>
            <a:ext cx="8153400" cy="630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s-ES_tradnl" altLang="es-ES_tradnl" dirty="0" smtClean="0">
              <a:solidFill>
                <a:srgbClr val="006666"/>
              </a:solidFill>
              <a:latin typeface="Impact" pitchFamily="34" charset="0"/>
            </a:endParaRPr>
          </a:p>
          <a:p>
            <a:pPr>
              <a:lnSpc>
                <a:spcPct val="100000"/>
              </a:lnSpc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IDENTIFICACIÓN DE PELIGROS</a:t>
            </a:r>
          </a:p>
          <a:p>
            <a:pPr>
              <a:lnSpc>
                <a:spcPct val="100000"/>
              </a:lnSpc>
            </a:pPr>
            <a:endParaRPr lang="es-ES_tradnl" altLang="es-ES_tradnl" sz="2000" dirty="0" smtClean="0">
              <a:solidFill>
                <a:srgbClr val="006666"/>
              </a:solidFill>
              <a:latin typeface="Impact" pitchFamily="34" charset="0"/>
            </a:endParaRPr>
          </a:p>
          <a:p>
            <a:r>
              <a:rPr lang="es-CL" altLang="es-ES_tradnl" sz="2000" dirty="0" smtClean="0">
                <a:solidFill>
                  <a:srgbClr val="006666"/>
                </a:solidFill>
                <a:latin typeface="Impact" pitchFamily="34" charset="0"/>
              </a:rPr>
              <a:t>¿Qué son los Peligros?</a:t>
            </a:r>
            <a:endParaRPr lang="es-ES" altLang="es-ES_tradnl" sz="2000" dirty="0" smtClean="0">
              <a:solidFill>
                <a:srgbClr val="006666"/>
              </a:solidFill>
              <a:latin typeface="Impact" pitchFamily="34" charset="0"/>
            </a:endParaRPr>
          </a:p>
          <a:p>
            <a:r>
              <a:rPr lang="es-CL" altLang="es-ES_tradnl" sz="2000" b="1" dirty="0" smtClean="0">
                <a:latin typeface="Arial Narrow" pitchFamily="34" charset="0"/>
              </a:rPr>
              <a:t>Los </a:t>
            </a:r>
            <a:r>
              <a:rPr lang="es-CL" altLang="es-ES_tradnl" sz="2000" b="1" dirty="0" smtClean="0">
                <a:solidFill>
                  <a:srgbClr val="006666"/>
                </a:solidFill>
                <a:latin typeface="Arial Narrow" pitchFamily="34" charset="0"/>
              </a:rPr>
              <a:t>Peligros</a:t>
            </a:r>
            <a:r>
              <a:rPr lang="es-CL" altLang="es-ES_tradnl" sz="2000" b="1" dirty="0" smtClean="0">
                <a:latin typeface="Arial Narrow" pitchFamily="34" charset="0"/>
              </a:rPr>
              <a:t> son las causas de los accidentes:</a:t>
            </a:r>
            <a:endParaRPr lang="es-ES_tradnl" altLang="es-ES_tradnl" sz="1800" b="1" dirty="0" smtClean="0">
              <a:solidFill>
                <a:srgbClr val="CC0000"/>
              </a:solidFill>
            </a:endParaRPr>
          </a:p>
          <a:p>
            <a:pPr>
              <a:lnSpc>
                <a:spcPts val="2800"/>
              </a:lnSpc>
            </a:pPr>
            <a:r>
              <a:rPr lang="es-CL" altLang="es-ES_tradnl" sz="2000" b="1" dirty="0" smtClean="0">
                <a:latin typeface="Arial Narrow" pitchFamily="34" charset="0"/>
              </a:rPr>
              <a:t>Condiciones inseguras presentes en los lugares de trabajo</a:t>
            </a:r>
            <a:r>
              <a:rPr lang="es-CL" altLang="es-ES_tradnl" sz="1800" b="1" dirty="0" smtClean="0">
                <a:latin typeface="Arial Narrow" pitchFamily="34" charset="0"/>
              </a:rPr>
              <a:t>.</a:t>
            </a:r>
          </a:p>
          <a:p>
            <a:pPr>
              <a:lnSpc>
                <a:spcPts val="2800"/>
              </a:lnSpc>
              <a:buNone/>
            </a:pPr>
            <a:r>
              <a:rPr lang="es-CL" altLang="es-ES_tradnl" sz="1800" b="1" dirty="0" smtClean="0">
                <a:latin typeface="Arial Narrow" pitchFamily="34" charset="0"/>
              </a:rPr>
              <a:t>		Errores u </a:t>
            </a:r>
            <a:r>
              <a:rPr lang="es-CL" altLang="es-ES_tradnl" sz="1800" b="1" dirty="0" err="1" smtClean="0">
                <a:latin typeface="Arial Narrow" pitchFamily="34" charset="0"/>
              </a:rPr>
              <a:t>omisones</a:t>
            </a:r>
            <a:r>
              <a:rPr lang="es-CL" altLang="es-ES_tradnl" sz="1800" b="1" dirty="0" smtClean="0">
                <a:latin typeface="Arial Narrow" pitchFamily="34" charset="0"/>
              </a:rPr>
              <a:t> que comenten las personas.</a:t>
            </a:r>
          </a:p>
          <a:p>
            <a:pPr>
              <a:lnSpc>
                <a:spcPts val="2800"/>
              </a:lnSpc>
              <a:buNone/>
            </a:pPr>
            <a:r>
              <a:rPr lang="es-CL" altLang="es-ES_tradnl" sz="1800" b="1" dirty="0" smtClean="0">
                <a:latin typeface="Arial Narrow" pitchFamily="34" charset="0"/>
              </a:rPr>
              <a:t>		</a:t>
            </a:r>
          </a:p>
          <a:p>
            <a:pPr lvl="1">
              <a:lnSpc>
                <a:spcPts val="3600"/>
              </a:lnSpc>
              <a:defRPr/>
            </a:pPr>
            <a:r>
              <a:rPr lang="es-CL" altLang="es-ES_tradnl" sz="2000" b="1" dirty="0" smtClean="0">
                <a:solidFill>
                  <a:srgbClr val="FF0000"/>
                </a:solidFill>
                <a:latin typeface="Arial Narrow" pitchFamily="34" charset="0"/>
              </a:rPr>
              <a:t>Como Regla General, </a:t>
            </a:r>
          </a:p>
          <a:p>
            <a:pPr>
              <a:lnSpc>
                <a:spcPts val="3600"/>
              </a:lnSpc>
              <a:buNone/>
              <a:defRPr/>
            </a:pPr>
            <a:r>
              <a:rPr lang="es-CL" altLang="es-ES_tradnl" sz="1800" b="1" dirty="0" smtClean="0">
                <a:solidFill>
                  <a:srgbClr val="006666"/>
                </a:solidFill>
                <a:latin typeface="Arial Narrow" pitchFamily="34" charset="0"/>
              </a:rPr>
              <a:t>		los peligros, pueden ser percibidos   por uno o más de nuestros sentidos.</a:t>
            </a:r>
            <a:endParaRPr lang="es-ES_tradnl" altLang="es-ES_tradnl" sz="1800" b="1" dirty="0" smtClean="0">
              <a:solidFill>
                <a:srgbClr val="006666"/>
              </a:solidFill>
              <a:latin typeface="Arial Narrow" pitchFamily="34" charset="0"/>
            </a:endParaRPr>
          </a:p>
          <a:p>
            <a:pPr>
              <a:lnSpc>
                <a:spcPts val="2800"/>
              </a:lnSpc>
            </a:pPr>
            <a:endParaRPr lang="es-ES_tradnl" altLang="es-ES_tradnl" sz="1800" dirty="0" smtClean="0">
              <a:latin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es-ES_tradnl" altLang="es-ES_tradnl" sz="2000" dirty="0" smtClean="0">
              <a:solidFill>
                <a:srgbClr val="006666"/>
              </a:solidFill>
              <a:latin typeface="Times New Roman" pitchFamily="18" charset="0"/>
            </a:endParaRPr>
          </a:p>
          <a:p>
            <a:pPr marL="0" indent="0" algn="just">
              <a:buNone/>
            </a:pPr>
            <a:endParaRPr lang="es-CL" dirty="0">
              <a:latin typeface="Times New Roman" pitchFamily="18" charset="0"/>
              <a:cs typeface="Times New Roman" pitchFamily="18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82491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ts val="4400"/>
              </a:lnSpc>
              <a:defRPr/>
            </a:pPr>
            <a:endParaRPr lang="es-ES_tradnl" altLang="es-ES_tradnl" sz="2800" dirty="0" smtClean="0">
              <a:solidFill>
                <a:srgbClr val="006666"/>
              </a:solidFill>
              <a:latin typeface="Impact" pitchFamily="34" charset="0"/>
            </a:endParaRPr>
          </a:p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sz="2800" dirty="0" smtClean="0">
                <a:solidFill>
                  <a:srgbClr val="FF0000"/>
                </a:solidFill>
                <a:latin typeface="Impact" pitchFamily="34" charset="0"/>
              </a:rPr>
              <a:t>			</a:t>
            </a:r>
            <a:r>
              <a:rPr lang="es-ES_tradnl" altLang="es-ES_tradnl" sz="5100" dirty="0" smtClean="0">
                <a:solidFill>
                  <a:srgbClr val="FF0000"/>
                </a:solidFill>
                <a:latin typeface="Impact" pitchFamily="34" charset="0"/>
              </a:rPr>
              <a:t>¿Cómo lo define la Norma OHSAS 18.001?</a:t>
            </a:r>
            <a:r>
              <a:rPr lang="es-ES_tradnl" altLang="es-ES_tradnl" sz="5100" dirty="0" smtClean="0">
                <a:solidFill>
                  <a:srgbClr val="006666"/>
                </a:solidFill>
                <a:latin typeface="Impact" pitchFamily="34" charset="0"/>
              </a:rPr>
              <a:t> </a:t>
            </a:r>
            <a:endParaRPr lang="es-ES_tradnl" altLang="es-ES_tradnl" sz="5100" dirty="0" smtClean="0">
              <a:latin typeface="Times New Roman" pitchFamily="18" charset="0"/>
            </a:endParaRPr>
          </a:p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sz="2800" dirty="0" smtClean="0">
                <a:solidFill>
                  <a:srgbClr val="FF0000"/>
                </a:solidFill>
                <a:latin typeface="Impact" pitchFamily="34" charset="0"/>
              </a:rPr>
              <a:t>				</a:t>
            </a:r>
            <a:r>
              <a:rPr lang="es-ES_tradnl" altLang="es-ES_tradnl" sz="3600" dirty="0" smtClean="0">
                <a:solidFill>
                  <a:srgbClr val="006666"/>
                </a:solidFill>
                <a:latin typeface="Impact" pitchFamily="34" charset="0"/>
              </a:rPr>
              <a:t>PELIGRO</a:t>
            </a:r>
            <a:endParaRPr lang="es-ES_tradnl" altLang="es-ES_tradnl" sz="3600" dirty="0" smtClean="0">
              <a:latin typeface="Times New Roman" pitchFamily="18" charset="0"/>
            </a:endParaRPr>
          </a:p>
          <a:p>
            <a:pPr>
              <a:lnSpc>
                <a:spcPts val="4400"/>
              </a:lnSpc>
              <a:buNone/>
              <a:defRPr/>
            </a:pPr>
            <a:endParaRPr lang="es-ES_tradnl" altLang="es-ES_tradnl" sz="2800" dirty="0" smtClean="0">
              <a:solidFill>
                <a:srgbClr val="FF0000"/>
              </a:solidFill>
              <a:latin typeface="Impact" pitchFamily="34" charset="0"/>
            </a:endParaRPr>
          </a:p>
          <a:p>
            <a:pPr>
              <a:lnSpc>
                <a:spcPts val="3200"/>
              </a:lnSpc>
              <a:buNone/>
            </a:pPr>
            <a:r>
              <a:rPr lang="es-ES_tradnl" altLang="es-ES_tradnl" sz="2800" b="1" dirty="0" smtClean="0">
                <a:solidFill>
                  <a:srgbClr val="FF0000"/>
                </a:solidFill>
                <a:latin typeface="Impact" pitchFamily="34" charset="0"/>
              </a:rPr>
              <a:t>			</a:t>
            </a:r>
            <a:r>
              <a:rPr lang="es-ES_tradnl" altLang="es-ES_tradnl" sz="3800" b="1" dirty="0" smtClean="0">
                <a:latin typeface="Arial Narrow" pitchFamily="34" charset="0"/>
              </a:rPr>
              <a:t>Fuente o situación con un potencial de daño                </a:t>
            </a:r>
          </a:p>
          <a:p>
            <a:pPr lvl="4">
              <a:lnSpc>
                <a:spcPts val="3200"/>
              </a:lnSpc>
              <a:buNone/>
            </a:pPr>
            <a:r>
              <a:rPr lang="es-ES_tradnl" altLang="es-ES_tradnl" sz="3800" b="1" dirty="0" smtClean="0">
                <a:latin typeface="Arial Narrow" pitchFamily="34" charset="0"/>
              </a:rPr>
              <a:t>en términos de lesión o enfermedad,                  </a:t>
            </a:r>
          </a:p>
          <a:p>
            <a:pPr lvl="4">
              <a:lnSpc>
                <a:spcPts val="3200"/>
              </a:lnSpc>
              <a:buNone/>
            </a:pPr>
            <a:r>
              <a:rPr lang="es-ES_tradnl" altLang="es-ES_tradnl" sz="3800" b="1" dirty="0" smtClean="0">
                <a:latin typeface="Arial Narrow" pitchFamily="34" charset="0"/>
              </a:rPr>
              <a:t>daño a la propiedad, </a:t>
            </a:r>
          </a:p>
          <a:p>
            <a:pPr lvl="4">
              <a:lnSpc>
                <a:spcPts val="3200"/>
              </a:lnSpc>
              <a:buNone/>
            </a:pPr>
            <a:r>
              <a:rPr lang="es-ES_tradnl" altLang="es-ES_tradnl" sz="3800" b="1" dirty="0" smtClean="0">
                <a:latin typeface="Arial Narrow" pitchFamily="34" charset="0"/>
              </a:rPr>
              <a:t>daño al medio ambiente de trabajo, </a:t>
            </a:r>
          </a:p>
          <a:p>
            <a:pPr lvl="4">
              <a:lnSpc>
                <a:spcPts val="3200"/>
              </a:lnSpc>
              <a:buNone/>
            </a:pPr>
            <a:r>
              <a:rPr lang="es-ES_tradnl" altLang="es-ES_tradnl" sz="3800" b="1" dirty="0" smtClean="0">
                <a:latin typeface="Arial Narrow" pitchFamily="34" charset="0"/>
              </a:rPr>
              <a:t>o una combinación de ellos.</a:t>
            </a:r>
          </a:p>
          <a:p>
            <a:pPr>
              <a:lnSpc>
                <a:spcPts val="4400"/>
              </a:lnSpc>
              <a:buNone/>
              <a:defRPr/>
            </a:pPr>
            <a:endParaRPr lang="es-ES_tradnl" altLang="es-ES_tradnl" sz="2800" dirty="0" smtClean="0">
              <a:solidFill>
                <a:srgbClr val="FF0000"/>
              </a:solidFill>
              <a:latin typeface="Impact" pitchFamily="34" charset="0"/>
            </a:endParaRPr>
          </a:p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sz="2800" dirty="0" smtClean="0">
                <a:solidFill>
                  <a:srgbClr val="FF0000"/>
                </a:solidFill>
                <a:latin typeface="Impact" pitchFamily="34" charset="0"/>
              </a:rPr>
              <a:t>		</a:t>
            </a:r>
            <a:endParaRPr lang="es-ES_tradnl" altLang="es-ES_tradnl" sz="28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696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08720"/>
            <a:ext cx="9144000" cy="5949280"/>
          </a:xfrm>
        </p:spPr>
        <p:txBody>
          <a:bodyPr>
            <a:normAutofit/>
          </a:bodyPr>
          <a:lstStyle/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			       ¿Cómo lo define </a:t>
            </a:r>
          </a:p>
          <a:p>
            <a:pPr lvl="4">
              <a:lnSpc>
                <a:spcPts val="4400"/>
              </a:lnSpc>
              <a:buNone/>
              <a:defRPr/>
            </a:pPr>
            <a:r>
              <a:rPr lang="es-ES_tradnl" altLang="es-ES_tradnl" sz="3200" dirty="0" smtClean="0">
                <a:solidFill>
                  <a:srgbClr val="006666"/>
                </a:solidFill>
                <a:latin typeface="Impact" pitchFamily="34" charset="0"/>
              </a:rPr>
              <a:t>la Norma OHSAS 18.001?</a:t>
            </a:r>
            <a:r>
              <a:rPr lang="es-ES_tradnl" altLang="es-ES_tradnl" sz="3200" dirty="0" smtClean="0">
                <a:solidFill>
                  <a:srgbClr val="5300A6"/>
                </a:solidFill>
                <a:latin typeface="Impact" pitchFamily="34" charset="0"/>
              </a:rPr>
              <a:t>    </a:t>
            </a:r>
          </a:p>
          <a:p>
            <a:pPr lvl="4">
              <a:lnSpc>
                <a:spcPts val="4400"/>
              </a:lnSpc>
              <a:buNone/>
              <a:defRPr/>
            </a:pPr>
            <a:endParaRPr lang="es-ES_tradnl" altLang="es-ES_tradnl" sz="3200" dirty="0" smtClean="0">
              <a:solidFill>
                <a:srgbClr val="5300A6"/>
              </a:solidFill>
              <a:latin typeface="Impact" pitchFamily="34" charset="0"/>
            </a:endParaRPr>
          </a:p>
          <a:p>
            <a:pPr>
              <a:lnSpc>
                <a:spcPts val="4800"/>
              </a:lnSpc>
              <a:buNone/>
            </a:pPr>
            <a:r>
              <a:rPr lang="es-ES_tradnl" altLang="es-ES_tradnl" sz="4800" dirty="0" smtClean="0">
                <a:solidFill>
                  <a:srgbClr val="006666"/>
                </a:solidFill>
                <a:latin typeface="Impact" pitchFamily="34" charset="0"/>
              </a:rPr>
              <a:t>		</a:t>
            </a:r>
            <a:r>
              <a:rPr lang="es-ES_tradnl" altLang="es-ES_tradnl" sz="4800" dirty="0" smtClean="0">
                <a:solidFill>
                  <a:schemeClr val="accent6"/>
                </a:solidFill>
                <a:latin typeface="Impact" pitchFamily="34" charset="0"/>
              </a:rPr>
              <a:t>IDENTIFICACIÓN DE PELIGROS</a:t>
            </a:r>
            <a:endParaRPr lang="es-ES_tradnl" altLang="es-ES_tradnl" sz="52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>
              <a:lnSpc>
                <a:spcPts val="36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</a:t>
            </a:r>
            <a:r>
              <a:rPr lang="es-ES_tradnl" altLang="es-ES_tradnl" sz="2800" b="1" dirty="0" smtClean="0">
                <a:latin typeface="Arial Narrow" pitchFamily="34" charset="0"/>
              </a:rPr>
              <a:t>Proceso para reconocer si existe un peligro </a:t>
            </a:r>
          </a:p>
          <a:p>
            <a:pPr>
              <a:lnSpc>
                <a:spcPts val="3600"/>
              </a:lnSpc>
              <a:buNone/>
            </a:pPr>
            <a:r>
              <a:rPr lang="es-ES_tradnl" altLang="es-ES_tradnl" sz="2800" b="1" dirty="0" smtClean="0">
                <a:latin typeface="Arial Narrow" pitchFamily="34" charset="0"/>
              </a:rPr>
              <a:t>		y definir sus características.</a:t>
            </a:r>
          </a:p>
          <a:p>
            <a:pPr lvl="4">
              <a:lnSpc>
                <a:spcPts val="4400"/>
              </a:lnSpc>
              <a:buNone/>
              <a:defRPr/>
            </a:pPr>
            <a:endParaRPr lang="es-ES_tradnl" altLang="es-ES_tradnl" sz="3200" dirty="0" smtClean="0">
              <a:solidFill>
                <a:srgbClr val="5300A6"/>
              </a:solidFill>
              <a:latin typeface="Impact" pitchFamily="34" charset="0"/>
            </a:endParaRPr>
          </a:p>
          <a:p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031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			¿Cómo lo define </a:t>
            </a:r>
          </a:p>
          <a:p>
            <a:pPr lvl="4">
              <a:lnSpc>
                <a:spcPts val="4400"/>
              </a:lnSpc>
              <a:buNone/>
              <a:defRPr/>
            </a:pPr>
            <a:r>
              <a:rPr lang="es-ES_tradnl" altLang="es-ES_tradnl" sz="3200" dirty="0" smtClean="0">
                <a:solidFill>
                  <a:srgbClr val="006666"/>
                </a:solidFill>
                <a:latin typeface="Impact" pitchFamily="34" charset="0"/>
              </a:rPr>
              <a:t>la Norma OHSAS 18.001?</a:t>
            </a:r>
            <a:endParaRPr lang="es-ES_tradnl" altLang="es-ES_tradnl" sz="3200" dirty="0" smtClean="0">
              <a:solidFill>
                <a:srgbClr val="5300A6"/>
              </a:solidFill>
              <a:latin typeface="Impact" pitchFamily="34" charset="0"/>
            </a:endParaRPr>
          </a:p>
          <a:p>
            <a:pPr lvl="2"/>
            <a:endParaRPr lang="es-CL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			</a:t>
            </a:r>
            <a:r>
              <a:rPr lang="es-ES_tradnl" altLang="es-ES_tradnl" sz="3200" dirty="0" smtClean="0">
                <a:solidFill>
                  <a:srgbClr val="FF0000"/>
                </a:solidFill>
                <a:latin typeface="Impact" pitchFamily="34" charset="0"/>
              </a:rPr>
              <a:t>RIESGO</a:t>
            </a:r>
          </a:p>
          <a:p>
            <a:pPr lvl="3">
              <a:buNone/>
            </a:pPr>
            <a:endParaRPr lang="es-ES_tradnl" altLang="es-ES_tradnl" sz="3200" dirty="0" smtClean="0">
              <a:latin typeface="Times New Roman" pitchFamily="18" charset="0"/>
            </a:endParaRPr>
          </a:p>
          <a:p>
            <a:pPr lvl="3" algn="ctr">
              <a:lnSpc>
                <a:spcPts val="3400"/>
              </a:lnSpc>
              <a:buNone/>
            </a:pPr>
            <a:r>
              <a:rPr lang="es-ES_tradnl" altLang="es-ES_tradnl" sz="2800" b="1" dirty="0" smtClean="0">
                <a:latin typeface="Arial Narrow" pitchFamily="34" charset="0"/>
              </a:rPr>
              <a:t>Combinación de la </a:t>
            </a:r>
            <a:r>
              <a:rPr lang="es-ES_tradnl" altLang="es-ES_tradnl" sz="2800" b="1" dirty="0" smtClean="0">
                <a:solidFill>
                  <a:srgbClr val="006666"/>
                </a:solidFill>
                <a:latin typeface="Arial Narrow" pitchFamily="34" charset="0"/>
              </a:rPr>
              <a:t>probabilidad</a:t>
            </a:r>
            <a:r>
              <a:rPr lang="es-ES_tradnl" altLang="es-ES_tradnl" sz="2800" b="1" dirty="0" smtClean="0">
                <a:latin typeface="Arial Narrow" pitchFamily="34" charset="0"/>
              </a:rPr>
              <a:t> de que ocurra</a:t>
            </a:r>
          </a:p>
          <a:p>
            <a:pPr algn="ctr">
              <a:lnSpc>
                <a:spcPts val="34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 	un determinado evento peligroso </a:t>
            </a:r>
          </a:p>
          <a:p>
            <a:pPr algn="ctr">
              <a:lnSpc>
                <a:spcPts val="34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y las </a:t>
            </a:r>
            <a:r>
              <a:rPr lang="es-ES_tradnl" altLang="es-ES_tradnl" b="1" dirty="0" smtClean="0">
                <a:solidFill>
                  <a:srgbClr val="006666"/>
                </a:solidFill>
                <a:latin typeface="Arial Narrow" pitchFamily="34" charset="0"/>
              </a:rPr>
              <a:t>consecuencias</a:t>
            </a:r>
            <a:r>
              <a:rPr lang="es-ES_tradnl" altLang="es-ES_tradnl" b="1" dirty="0" smtClean="0">
                <a:latin typeface="Arial Narrow" pitchFamily="34" charset="0"/>
              </a:rPr>
              <a:t> asociadas </a:t>
            </a:r>
          </a:p>
          <a:p>
            <a:pPr algn="ctr">
              <a:lnSpc>
                <a:spcPts val="34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a dicho evento.</a:t>
            </a:r>
          </a:p>
          <a:p>
            <a:pPr lvl="3">
              <a:buNone/>
            </a:pPr>
            <a:endParaRPr lang="es-C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sz="2400" dirty="0" smtClean="0">
                <a:solidFill>
                  <a:srgbClr val="006666"/>
                </a:solidFill>
                <a:latin typeface="Impact" pitchFamily="34" charset="0"/>
              </a:rPr>
              <a:t>			</a:t>
            </a: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¿Cómo lo define </a:t>
            </a:r>
          </a:p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			la Norma OHSAS 18.001?</a:t>
            </a:r>
            <a:endParaRPr lang="es-ES_tradnl" altLang="es-ES_tradnl" dirty="0" smtClean="0">
              <a:solidFill>
                <a:srgbClr val="5300A6"/>
              </a:solidFill>
              <a:latin typeface="Impact" pitchFamily="34" charset="0"/>
            </a:endParaRPr>
          </a:p>
          <a:p>
            <a:pPr algn="just">
              <a:buNone/>
            </a:pP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ts val="4800"/>
              </a:lnSpc>
              <a:buNone/>
            </a:pPr>
            <a:r>
              <a:rPr lang="es-CL" altLang="es-ES_tradnl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s-ES_tradnl" altLang="es-ES_tradnl" dirty="0" smtClean="0">
                <a:solidFill>
                  <a:srgbClr val="FF0000"/>
                </a:solidFill>
                <a:latin typeface="Impact" pitchFamily="34" charset="0"/>
              </a:rPr>
              <a:t>EVALUACIÓN DE RIESGO</a:t>
            </a:r>
          </a:p>
          <a:p>
            <a:pPr>
              <a:lnSpc>
                <a:spcPts val="4800"/>
              </a:lnSpc>
              <a:buNone/>
            </a:pPr>
            <a:endParaRPr lang="es-ES_tradnl" altLang="es-ES_tradnl" dirty="0" smtClean="0">
              <a:solidFill>
                <a:srgbClr val="FF0000"/>
              </a:solidFill>
              <a:latin typeface="Impact" pitchFamily="34" charset="0"/>
            </a:endParaRPr>
          </a:p>
          <a:p>
            <a:pPr>
              <a:lnSpc>
                <a:spcPts val="34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	Proceso para estimar  </a:t>
            </a:r>
          </a:p>
          <a:p>
            <a:pPr>
              <a:lnSpc>
                <a:spcPts val="34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	la magnitud de un riesgo                                                                	y   decidir si éste es tolerable o no.	</a:t>
            </a:r>
            <a:endParaRPr lang="es-ES_tradnl" altLang="es-ES_tradnl" dirty="0" smtClean="0">
              <a:latin typeface="Times New Roman" pitchFamily="18" charset="0"/>
            </a:endParaRPr>
          </a:p>
          <a:p>
            <a:pPr algn="just">
              <a:buNone/>
            </a:pPr>
            <a:endParaRPr lang="es-C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				</a:t>
            </a:r>
          </a:p>
          <a:p>
            <a:pPr>
              <a:buNone/>
            </a:pPr>
            <a:endParaRPr lang="es-ES_tradnl" altLang="es-ES_tradnl" dirty="0" smtClean="0">
              <a:solidFill>
                <a:srgbClr val="006666"/>
              </a:solidFill>
              <a:latin typeface="Impact" pitchFamily="34" charset="0"/>
            </a:endParaRPr>
          </a:p>
          <a:p>
            <a:pPr>
              <a:buNone/>
            </a:pPr>
            <a:r>
              <a:rPr lang="es-ES_tradnl" altLang="es-ES_tradnl" dirty="0" smtClean="0">
                <a:solidFill>
                  <a:srgbClr val="006666"/>
                </a:solidFill>
                <a:latin typeface="Impact" pitchFamily="34" charset="0"/>
              </a:rPr>
              <a:t>			</a:t>
            </a:r>
            <a:r>
              <a:rPr lang="es-ES_tradnl" altLang="es-ES_tradnl" dirty="0" smtClean="0">
                <a:solidFill>
                  <a:schemeClr val="accent6"/>
                </a:solidFill>
                <a:latin typeface="Impact" pitchFamily="34" charset="0"/>
              </a:rPr>
              <a:t>¿QUÉ ES UN ACCIDENTE?</a:t>
            </a:r>
            <a:endParaRPr lang="es-ES_tradnl" altLang="es-ES_tradnl" sz="3600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>
              <a:lnSpc>
                <a:spcPts val="36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	</a:t>
            </a:r>
          </a:p>
          <a:p>
            <a:pPr>
              <a:lnSpc>
                <a:spcPts val="36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	Evento no deseado que da lugar                       </a:t>
            </a:r>
          </a:p>
          <a:p>
            <a:pPr>
              <a:lnSpc>
                <a:spcPts val="36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	a muerte, enfermedad, lesión, </a:t>
            </a:r>
          </a:p>
          <a:p>
            <a:pPr>
              <a:lnSpc>
                <a:spcPts val="3600"/>
              </a:lnSpc>
              <a:buNone/>
            </a:pPr>
            <a:r>
              <a:rPr lang="es-ES_tradnl" altLang="es-ES_tradnl" b="1" dirty="0" smtClean="0">
                <a:latin typeface="Arial Narrow" pitchFamily="34" charset="0"/>
              </a:rPr>
              <a:t>				daño u otra pérdida.</a:t>
            </a:r>
          </a:p>
          <a:p>
            <a:pPr lvl="2"/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CL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400"/>
              </a:lnSpc>
              <a:buNone/>
              <a:defRPr/>
            </a:pPr>
            <a:r>
              <a:rPr lang="es-ES_tradnl" altLang="es-ES_tradnl" sz="2400" dirty="0" smtClean="0">
                <a:solidFill>
                  <a:srgbClr val="006666"/>
                </a:solidFill>
                <a:latin typeface="Impact" pitchFamily="34" charset="0"/>
              </a:rPr>
              <a:t>		</a:t>
            </a:r>
            <a:r>
              <a:rPr lang="es-ES_tradnl" altLang="es-ES_tradnl" sz="7600" dirty="0" smtClean="0">
                <a:solidFill>
                  <a:srgbClr val="006666"/>
                </a:solidFill>
                <a:latin typeface="Impact" pitchFamily="34" charset="0"/>
              </a:rPr>
              <a:t>¿Cómo lo define la Norma OHSAS 18.001?</a:t>
            </a:r>
          </a:p>
          <a:p>
            <a:pPr>
              <a:lnSpc>
                <a:spcPts val="4800"/>
              </a:lnSpc>
              <a:buNone/>
            </a:pPr>
            <a:r>
              <a:rPr lang="es-ES_tradnl" altLang="es-ES_tradnl" sz="3400" dirty="0" smtClean="0">
                <a:solidFill>
                  <a:srgbClr val="006666"/>
                </a:solidFill>
                <a:latin typeface="Impact" pitchFamily="34" charset="0"/>
              </a:rPr>
              <a:t>			</a:t>
            </a:r>
          </a:p>
          <a:p>
            <a:pPr>
              <a:lnSpc>
                <a:spcPts val="4800"/>
              </a:lnSpc>
              <a:buNone/>
            </a:pPr>
            <a:r>
              <a:rPr lang="es-ES_tradnl" altLang="es-ES_tradnl" sz="11200" dirty="0" smtClean="0">
                <a:solidFill>
                  <a:schemeClr val="accent6"/>
                </a:solidFill>
                <a:latin typeface="Impact" pitchFamily="34" charset="0"/>
              </a:rPr>
              <a:t>			</a:t>
            </a:r>
            <a:r>
              <a:rPr lang="es-ES_tradnl" altLang="es-ES_tradnl" sz="6700" dirty="0" smtClean="0">
                <a:solidFill>
                  <a:schemeClr val="accent6"/>
                </a:solidFill>
                <a:latin typeface="Impact" pitchFamily="34" charset="0"/>
              </a:rPr>
              <a:t>¿QUÉ ES UN INCIDENTE?</a:t>
            </a:r>
          </a:p>
          <a:p>
            <a:pPr>
              <a:lnSpc>
                <a:spcPts val="4800"/>
              </a:lnSpc>
              <a:buNone/>
            </a:pPr>
            <a:endParaRPr lang="es-ES_tradnl" altLang="es-ES_tradnl" sz="6700" dirty="0" smtClean="0">
              <a:solidFill>
                <a:schemeClr val="accent6"/>
              </a:solidFill>
              <a:latin typeface="Impact" pitchFamily="34" charset="0"/>
            </a:endParaRPr>
          </a:p>
          <a:p>
            <a:pPr>
              <a:lnSpc>
                <a:spcPts val="3400"/>
              </a:lnSpc>
              <a:buNone/>
            </a:pPr>
            <a:r>
              <a:rPr lang="es-ES_tradnl" altLang="es-ES_tradnl" sz="4400" b="1" dirty="0" smtClean="0">
                <a:latin typeface="Arial Narrow" pitchFamily="34" charset="0"/>
              </a:rPr>
              <a:t>			</a:t>
            </a:r>
            <a:r>
              <a:rPr lang="es-ES_tradnl" altLang="es-ES_tradnl" sz="9600" b="1" dirty="0" smtClean="0">
                <a:latin typeface="Arial Narrow" pitchFamily="34" charset="0"/>
              </a:rPr>
              <a:t>Evento que generó un accidente</a:t>
            </a:r>
          </a:p>
          <a:p>
            <a:pPr>
              <a:lnSpc>
                <a:spcPts val="3400"/>
              </a:lnSpc>
              <a:buNone/>
            </a:pPr>
            <a:r>
              <a:rPr lang="es-ES_tradnl" altLang="es-ES_tradnl" sz="9600" b="1" dirty="0" smtClean="0">
                <a:latin typeface="Arial Narrow" pitchFamily="34" charset="0"/>
              </a:rPr>
              <a:t>			o que tuvo el potencial</a:t>
            </a:r>
          </a:p>
          <a:p>
            <a:pPr>
              <a:lnSpc>
                <a:spcPts val="3400"/>
              </a:lnSpc>
              <a:buNone/>
            </a:pPr>
            <a:r>
              <a:rPr lang="es-ES_tradnl" altLang="es-ES_tradnl" sz="9600" b="1" dirty="0" smtClean="0">
                <a:latin typeface="Arial Narrow" pitchFamily="34" charset="0"/>
              </a:rPr>
              <a:t>			 para llegar a ser un accidente.</a:t>
            </a:r>
          </a:p>
          <a:p>
            <a:pPr>
              <a:buNone/>
            </a:pPr>
            <a:r>
              <a:rPr lang="es-CL" sz="2200" dirty="0" smtClean="0"/>
              <a:t>                                                                                                               1</a:t>
            </a:r>
            <a:endParaRPr lang="es-CL" sz="2200" dirty="0"/>
          </a:p>
          <a:p>
            <a:pPr marL="0" indent="0">
              <a:buNone/>
            </a:pPr>
            <a:r>
              <a:rPr lang="es-CL" dirty="0"/>
              <a:t>	</a:t>
            </a:r>
            <a:r>
              <a:rPr lang="es-CL" dirty="0" smtClean="0"/>
              <a:t>                                                                                      </a:t>
            </a:r>
            <a:endParaRPr lang="es-CL" dirty="0">
              <a:latin typeface="Times New Roman" pitchFamily="18" charset="0"/>
              <a:cs typeface="Times New Roman" pitchFamily="18" charset="0"/>
            </a:endParaRPr>
          </a:p>
          <a:p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0" y="594928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latin typeface="Arial Black"/>
            </a:endParaRP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		¿</a:t>
            </a:r>
            <a:r>
              <a:rPr lang="es-US" sz="4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Por qué…….</a:t>
            </a: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		</a:t>
            </a:r>
            <a:r>
              <a:rPr lang="es-US" sz="4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ocurren los Incidentes?</a:t>
            </a:r>
          </a:p>
          <a:p>
            <a:pPr>
              <a:buNone/>
            </a:pPr>
            <a:r>
              <a:rPr lang="es-US" kern="10" dirty="0" smtClean="0">
                <a:ln w="9525">
                  <a:noFill/>
                  <a:round/>
                  <a:headEnd/>
                  <a:tailEnd/>
                </a:ln>
                <a:solidFill>
                  <a:srgbClr val="006666"/>
                </a:solidFill>
                <a:effectLst>
                  <a:prstShdw prst="shdw17" dist="17961" dir="13500000">
                    <a:srgbClr val="003D3D"/>
                  </a:prstShdw>
                </a:effectLst>
                <a:latin typeface="Arial Black"/>
              </a:rPr>
              <a:t>				CAUSAS </a:t>
            </a:r>
          </a:p>
          <a:p>
            <a:pPr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ACCIONES                     </a:t>
            </a:r>
          </a:p>
          <a:p>
            <a:pPr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INSEGURAS 	</a:t>
            </a:r>
          </a:p>
          <a:p>
            <a:pPr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Y/O </a:t>
            </a:r>
          </a:p>
          <a:p>
            <a:pPr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SUBESTANDARES</a:t>
            </a:r>
          </a:p>
          <a:p>
            <a:pPr>
              <a:lnSpc>
                <a:spcPts val="2800"/>
              </a:lnSpc>
            </a:pPr>
            <a:endParaRPr lang="es-ES_tradnl" altLang="es-ES_tradnl" b="1" dirty="0" smtClean="0">
              <a:latin typeface="Arial Narrow" pitchFamily="34" charset="0"/>
            </a:endParaRPr>
          </a:p>
          <a:p>
            <a:pPr lvl="7"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CONDICIONES</a:t>
            </a:r>
          </a:p>
          <a:p>
            <a:pPr lvl="7"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INSEGURAS          </a:t>
            </a:r>
          </a:p>
          <a:p>
            <a:pPr lvl="7"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Y/O </a:t>
            </a:r>
          </a:p>
          <a:p>
            <a:pPr lvl="7">
              <a:lnSpc>
                <a:spcPts val="2800"/>
              </a:lnSpc>
            </a:pPr>
            <a:r>
              <a:rPr lang="es-ES_tradnl" altLang="es-ES_tradnl" sz="2600" b="1" dirty="0" smtClean="0">
                <a:latin typeface="Arial Narrow" pitchFamily="34" charset="0"/>
              </a:rPr>
              <a:t>SUBESTANDARES</a:t>
            </a:r>
          </a:p>
          <a:p>
            <a:pPr>
              <a:buNone/>
            </a:pPr>
            <a:endParaRPr lang="es-US" kern="10" dirty="0" smtClean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 Black"/>
            </a:endParaRPr>
          </a:p>
          <a:p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L" sz="3600" dirty="0" smtClean="0">
                <a:latin typeface="Times New Roman" pitchFamily="18" charset="0"/>
                <a:cs typeface="Times New Roman" pitchFamily="18" charset="0"/>
              </a:rPr>
              <a:t>RIESGOS EN MINERIA </a:t>
            </a:r>
            <a:endParaRPr lang="es-CL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041"/>
          <p:cNvGrpSpPr>
            <a:grpSpLocks/>
          </p:cNvGrpSpPr>
          <p:nvPr/>
        </p:nvGrpSpPr>
        <p:grpSpPr bwMode="auto">
          <a:xfrm>
            <a:off x="4800600" y="2590800"/>
            <a:ext cx="2235200" cy="2262188"/>
            <a:chOff x="3764" y="1159"/>
            <a:chExt cx="1502" cy="1539"/>
          </a:xfrm>
        </p:grpSpPr>
        <p:pic>
          <p:nvPicPr>
            <p:cNvPr id="6" name="Picture 1034" descr="Foto acto incorrecto- fleje-pat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64" y="1159"/>
              <a:ext cx="1502" cy="1539"/>
            </a:xfrm>
            <a:prstGeom prst="rect">
              <a:avLst/>
            </a:prstGeom>
            <a:noFill/>
            <a:ln w="9525">
              <a:solidFill>
                <a:srgbClr val="FFCC00"/>
              </a:solidFill>
              <a:miter lim="800000"/>
              <a:headEnd/>
              <a:tailEnd/>
            </a:ln>
          </p:spPr>
        </p:pic>
        <p:sp>
          <p:nvSpPr>
            <p:cNvPr id="7" name="Line 1039"/>
            <p:cNvSpPr>
              <a:spLocks noChangeShapeType="1"/>
            </p:cNvSpPr>
            <p:nvPr/>
          </p:nvSpPr>
          <p:spPr bwMode="auto">
            <a:xfrm flipH="1">
              <a:off x="4634" y="1683"/>
              <a:ext cx="364" cy="38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US"/>
            </a:p>
          </p:txBody>
        </p:sp>
      </p:grpSp>
      <p:pic>
        <p:nvPicPr>
          <p:cNvPr id="8" name="Picture 1035" descr="MVC-005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800600"/>
            <a:ext cx="2668588" cy="18827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9384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408</Words>
  <Application>Microsoft Office PowerPoint</Application>
  <PresentationFormat>Presentación en pantalla (4:3)</PresentationFormat>
  <Paragraphs>180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RIESGOS MINEROS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  <vt:lpstr>RIESGOS EN MINERIA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MINEROS</dc:title>
  <dc:creator>Victor</dc:creator>
  <cp:lastModifiedBy>Wilson</cp:lastModifiedBy>
  <cp:revision>34</cp:revision>
  <dcterms:created xsi:type="dcterms:W3CDTF">2015-03-31T16:48:55Z</dcterms:created>
  <dcterms:modified xsi:type="dcterms:W3CDTF">2015-04-08T11:00:28Z</dcterms:modified>
</cp:coreProperties>
</file>